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4"/>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8" r:id="rId43"/>
  </p:sldIdLst>
  <p:sldSz cx="9144000" cy="6858000" type="screen4x3"/>
  <p:notesSz cx="6858000" cy="9144000"/>
  <p:defaultText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32" y="-96"/>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Antraštės vietos rezervavimo ženklas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lt-LT"/>
          </a:p>
        </p:txBody>
      </p:sp>
      <p:sp>
        <p:nvSpPr>
          <p:cNvPr id="3" name="Datos vietos rezervavimo ženklas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1D40138-B73E-4F59-B3BD-AB36B112A398}" type="datetimeFigureOut">
              <a:rPr lang="lt-LT" smtClean="0"/>
              <a:t>2024-11-05</a:t>
            </a:fld>
            <a:endParaRPr lang="lt-LT"/>
          </a:p>
        </p:txBody>
      </p:sp>
      <p:sp>
        <p:nvSpPr>
          <p:cNvPr id="4" name="Skaidrės vaizdo vietos rezervavimo ženkla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lt-LT"/>
          </a:p>
        </p:txBody>
      </p:sp>
      <p:sp>
        <p:nvSpPr>
          <p:cNvPr id="5" name="Pastabų vietos rezervavimo ženkla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6" name="Poraštės vietos rezervavimo ženklas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lt-LT"/>
          </a:p>
        </p:txBody>
      </p:sp>
      <p:sp>
        <p:nvSpPr>
          <p:cNvPr id="7" name="Skaidrės numerio vietos rezervavimo ženklas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0898866-4849-4936-96A6-97E9B84A82FB}" type="slidenum">
              <a:rPr lang="lt-LT" smtClean="0"/>
              <a:t>‹#›</a:t>
            </a:fld>
            <a:endParaRPr lang="lt-LT"/>
          </a:p>
        </p:txBody>
      </p:sp>
    </p:spTree>
    <p:extLst>
      <p:ext uri="{BB962C8B-B14F-4D97-AF65-F5344CB8AC3E}">
        <p14:creationId xmlns:p14="http://schemas.microsoft.com/office/powerpoint/2010/main" val="739854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kaidrės vaizdo vietos rezervavimo ženklas 1"/>
          <p:cNvSpPr>
            <a:spLocks noGrp="1" noRot="1" noChangeAspect="1"/>
          </p:cNvSpPr>
          <p:nvPr>
            <p:ph type="sldImg"/>
          </p:nvPr>
        </p:nvSpPr>
        <p:spPr/>
      </p:sp>
      <p:sp>
        <p:nvSpPr>
          <p:cNvPr id="3" name="Pastabų vietos rezervavimo ženklas 2"/>
          <p:cNvSpPr>
            <a:spLocks noGrp="1"/>
          </p:cNvSpPr>
          <p:nvPr>
            <p:ph type="body" idx="1"/>
          </p:nvPr>
        </p:nvSpPr>
        <p:spPr/>
        <p:txBody>
          <a:bodyPr/>
          <a:lstStyle/>
          <a:p>
            <a:endParaRPr lang="lt-LT" dirty="0"/>
          </a:p>
        </p:txBody>
      </p:sp>
      <p:sp>
        <p:nvSpPr>
          <p:cNvPr id="4" name="Skaidrės numerio vietos rezervavimo ženklas 3"/>
          <p:cNvSpPr>
            <a:spLocks noGrp="1"/>
          </p:cNvSpPr>
          <p:nvPr>
            <p:ph type="sldNum" sz="quarter" idx="10"/>
          </p:nvPr>
        </p:nvSpPr>
        <p:spPr/>
        <p:txBody>
          <a:bodyPr/>
          <a:lstStyle/>
          <a:p>
            <a:fld id="{40898866-4849-4936-96A6-97E9B84A82FB}" type="slidenum">
              <a:rPr lang="lt-LT" smtClean="0"/>
              <a:t>10</a:t>
            </a:fld>
            <a:endParaRPr lang="lt-LT"/>
          </a:p>
        </p:txBody>
      </p:sp>
    </p:spTree>
    <p:extLst>
      <p:ext uri="{BB962C8B-B14F-4D97-AF65-F5344CB8AC3E}">
        <p14:creationId xmlns:p14="http://schemas.microsoft.com/office/powerpoint/2010/main" val="1026601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8"/>
        <p:cNvGrpSpPr/>
        <p:nvPr/>
      </p:nvGrpSpPr>
      <p:grpSpPr>
        <a:xfrm>
          <a:off x="0" y="0"/>
          <a:ext cx="0" cy="0"/>
          <a:chOff x="0" y="0"/>
          <a:chExt cx="0" cy="0"/>
        </a:xfrm>
      </p:grpSpPr>
      <p:sp>
        <p:nvSpPr>
          <p:cNvPr id="259" name="Google Shape;259;g184d99d1a72_0_15:notes"/>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260" name="Google Shape;260;g184d99d1a72_0_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Pavadinimo skaidrė">
    <p:spTree>
      <p:nvGrpSpPr>
        <p:cNvPr id="1" name=""/>
        <p:cNvGrpSpPr/>
        <p:nvPr/>
      </p:nvGrpSpPr>
      <p:grpSpPr>
        <a:xfrm>
          <a:off x="0" y="0"/>
          <a:ext cx="0" cy="0"/>
          <a:chOff x="0" y="0"/>
          <a:chExt cx="0" cy="0"/>
        </a:xfrm>
      </p:grpSpPr>
      <p:sp>
        <p:nvSpPr>
          <p:cNvPr id="2" name="Antraštė 1"/>
          <p:cNvSpPr>
            <a:spLocks noGrp="1"/>
          </p:cNvSpPr>
          <p:nvPr>
            <p:ph type="ctrTitle"/>
          </p:nvPr>
        </p:nvSpPr>
        <p:spPr>
          <a:xfrm>
            <a:off x="685800" y="2130425"/>
            <a:ext cx="7772400" cy="1470025"/>
          </a:xfrm>
        </p:spPr>
        <p:txBody>
          <a:bodyPr/>
          <a:lstStyle/>
          <a:p>
            <a:r>
              <a:rPr lang="lt-LT" smtClean="0"/>
              <a:t>Spustelėję redag. ruoš. pavad. stilių</a:t>
            </a:r>
            <a:endParaRPr lang="lt-LT"/>
          </a:p>
        </p:txBody>
      </p:sp>
      <p:sp>
        <p:nvSpPr>
          <p:cNvPr id="3" name="Antrinis pavadinimas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lt-LT" smtClean="0"/>
              <a:t>Spustelėję redag. ruoš. paantrš. stilių</a:t>
            </a:r>
            <a:endParaRPr lang="lt-LT"/>
          </a:p>
        </p:txBody>
      </p:sp>
      <p:sp>
        <p:nvSpPr>
          <p:cNvPr id="4" name="Datos vietos rezervavimo ženklas 3"/>
          <p:cNvSpPr>
            <a:spLocks noGrp="1"/>
          </p:cNvSpPr>
          <p:nvPr>
            <p:ph type="dt" sz="half" idx="10"/>
          </p:nvPr>
        </p:nvSpPr>
        <p:spPr/>
        <p:txBody>
          <a:bodyPr/>
          <a:lstStyle/>
          <a:p>
            <a:fld id="{9B59EB9A-D008-4FCB-8770-8D4F8BE00512}" type="datetimeFigureOut">
              <a:rPr lang="lt-LT" smtClean="0"/>
              <a:t>2024-11-05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105676694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Pavadinimas ir vertikalus tekst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9B59EB9A-D008-4FCB-8770-8D4F8BE00512}" type="datetimeFigureOut">
              <a:rPr lang="lt-LT" smtClean="0"/>
              <a:t>2024-11-05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706021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us pavadinimas ir tekstas">
    <p:spTree>
      <p:nvGrpSpPr>
        <p:cNvPr id="1" name=""/>
        <p:cNvGrpSpPr/>
        <p:nvPr/>
      </p:nvGrpSpPr>
      <p:grpSpPr>
        <a:xfrm>
          <a:off x="0" y="0"/>
          <a:ext cx="0" cy="0"/>
          <a:chOff x="0" y="0"/>
          <a:chExt cx="0" cy="0"/>
        </a:xfrm>
      </p:grpSpPr>
      <p:sp>
        <p:nvSpPr>
          <p:cNvPr id="2" name="Vertikalus pavadinimas 1"/>
          <p:cNvSpPr>
            <a:spLocks noGrp="1"/>
          </p:cNvSpPr>
          <p:nvPr>
            <p:ph type="title" orient="vert"/>
          </p:nvPr>
        </p:nvSpPr>
        <p:spPr>
          <a:xfrm>
            <a:off x="6629400" y="274638"/>
            <a:ext cx="2057400" cy="5851525"/>
          </a:xfrm>
        </p:spPr>
        <p:txBody>
          <a:bodyPr vert="eaVert"/>
          <a:lstStyle/>
          <a:p>
            <a:r>
              <a:rPr lang="lt-LT" smtClean="0"/>
              <a:t>Spustelėję redag. ruoš. pavad. stilių</a:t>
            </a:r>
            <a:endParaRPr lang="lt-LT"/>
          </a:p>
        </p:txBody>
      </p:sp>
      <p:sp>
        <p:nvSpPr>
          <p:cNvPr id="3" name="Vertikalaus teksto vietos rezervavimo ženklas 2"/>
          <p:cNvSpPr>
            <a:spLocks noGrp="1"/>
          </p:cNvSpPr>
          <p:nvPr>
            <p:ph type="body" orient="vert" idx="1"/>
          </p:nvPr>
        </p:nvSpPr>
        <p:spPr>
          <a:xfrm>
            <a:off x="457200" y="274638"/>
            <a:ext cx="6019800" cy="5851525"/>
          </a:xfrm>
        </p:spPr>
        <p:txBody>
          <a:bodyPr vert="eaVert"/>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9B59EB9A-D008-4FCB-8770-8D4F8BE00512}" type="datetimeFigureOut">
              <a:rPr lang="lt-LT" smtClean="0"/>
              <a:t>2024-11-05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257683136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Title and three columns">
  <p:cSld name="Title and three columns">
    <p:spTree>
      <p:nvGrpSpPr>
        <p:cNvPr id="1" name="Shape 103"/>
        <p:cNvGrpSpPr/>
        <p:nvPr/>
      </p:nvGrpSpPr>
      <p:grpSpPr>
        <a:xfrm>
          <a:off x="0" y="0"/>
          <a:ext cx="0" cy="0"/>
          <a:chOff x="0" y="0"/>
          <a:chExt cx="0" cy="0"/>
        </a:xfrm>
      </p:grpSpPr>
      <p:sp>
        <p:nvSpPr>
          <p:cNvPr id="104" name="Google Shape;104;p16"/>
          <p:cNvSpPr txBox="1">
            <a:spLocks noGrp="1"/>
          </p:cNvSpPr>
          <p:nvPr>
            <p:ph type="title"/>
          </p:nvPr>
        </p:nvSpPr>
        <p:spPr>
          <a:xfrm>
            <a:off x="720000" y="593367"/>
            <a:ext cx="7704000" cy="763600"/>
          </a:xfrm>
          <a:prstGeom prst="rect">
            <a:avLst/>
          </a:prstGeom>
        </p:spPr>
        <p:txBody>
          <a:bodyPr spcFirstLastPara="1" wrap="square" lIns="91425" tIns="91425" rIns="91425" bIns="91425" anchor="t" anchorCtr="0">
            <a:noAutofit/>
          </a:bodyPr>
          <a:lstStyle>
            <a:lvl1pPr lvl="0" rtl="0">
              <a:spcBef>
                <a:spcPts val="0"/>
              </a:spcBef>
              <a:spcAft>
                <a:spcPts val="0"/>
              </a:spcAft>
              <a:buSzPts val="3000"/>
              <a:buNone/>
              <a:defRPr/>
            </a:lvl1pPr>
            <a:lvl2pPr lvl="1" rtl="0">
              <a:spcBef>
                <a:spcPts val="0"/>
              </a:spcBef>
              <a:spcAft>
                <a:spcPts val="0"/>
              </a:spcAft>
              <a:buSzPts val="3000"/>
              <a:buNone/>
              <a:defRPr/>
            </a:lvl2pPr>
            <a:lvl3pPr lvl="2" rtl="0">
              <a:spcBef>
                <a:spcPts val="0"/>
              </a:spcBef>
              <a:spcAft>
                <a:spcPts val="0"/>
              </a:spcAft>
              <a:buSzPts val="3000"/>
              <a:buNone/>
              <a:defRPr/>
            </a:lvl3pPr>
            <a:lvl4pPr lvl="3" rtl="0">
              <a:spcBef>
                <a:spcPts val="0"/>
              </a:spcBef>
              <a:spcAft>
                <a:spcPts val="0"/>
              </a:spcAft>
              <a:buSzPts val="3000"/>
              <a:buNone/>
              <a:defRPr/>
            </a:lvl4pPr>
            <a:lvl5pPr lvl="4" rtl="0">
              <a:spcBef>
                <a:spcPts val="0"/>
              </a:spcBef>
              <a:spcAft>
                <a:spcPts val="0"/>
              </a:spcAft>
              <a:buSzPts val="3000"/>
              <a:buNone/>
              <a:defRPr/>
            </a:lvl5pPr>
            <a:lvl6pPr lvl="5" rtl="0">
              <a:spcBef>
                <a:spcPts val="0"/>
              </a:spcBef>
              <a:spcAft>
                <a:spcPts val="0"/>
              </a:spcAft>
              <a:buSzPts val="3000"/>
              <a:buNone/>
              <a:defRPr/>
            </a:lvl6pPr>
            <a:lvl7pPr lvl="6" rtl="0">
              <a:spcBef>
                <a:spcPts val="0"/>
              </a:spcBef>
              <a:spcAft>
                <a:spcPts val="0"/>
              </a:spcAft>
              <a:buSzPts val="3000"/>
              <a:buNone/>
              <a:defRPr/>
            </a:lvl7pPr>
            <a:lvl8pPr lvl="7" rtl="0">
              <a:spcBef>
                <a:spcPts val="0"/>
              </a:spcBef>
              <a:spcAft>
                <a:spcPts val="0"/>
              </a:spcAft>
              <a:buSzPts val="3000"/>
              <a:buNone/>
              <a:defRPr/>
            </a:lvl8pPr>
            <a:lvl9pPr lvl="8" rtl="0">
              <a:spcBef>
                <a:spcPts val="0"/>
              </a:spcBef>
              <a:spcAft>
                <a:spcPts val="0"/>
              </a:spcAft>
              <a:buSzPts val="3000"/>
              <a:buNone/>
              <a:defRPr/>
            </a:lvl9pPr>
          </a:lstStyle>
          <a:p>
            <a:endParaRPr/>
          </a:p>
        </p:txBody>
      </p:sp>
      <p:sp>
        <p:nvSpPr>
          <p:cNvPr id="105" name="Google Shape;105;p16"/>
          <p:cNvSpPr txBox="1">
            <a:spLocks noGrp="1"/>
          </p:cNvSpPr>
          <p:nvPr>
            <p:ph type="subTitle" idx="1"/>
          </p:nvPr>
        </p:nvSpPr>
        <p:spPr>
          <a:xfrm>
            <a:off x="1166525" y="2047567"/>
            <a:ext cx="4080000" cy="89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06" name="Google Shape;106;p16"/>
          <p:cNvSpPr txBox="1">
            <a:spLocks noGrp="1"/>
          </p:cNvSpPr>
          <p:nvPr>
            <p:ph type="subTitle" idx="2"/>
          </p:nvPr>
        </p:nvSpPr>
        <p:spPr>
          <a:xfrm>
            <a:off x="1166525" y="3640133"/>
            <a:ext cx="4080000" cy="89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07" name="Google Shape;107;p16"/>
          <p:cNvSpPr txBox="1">
            <a:spLocks noGrp="1"/>
          </p:cNvSpPr>
          <p:nvPr>
            <p:ph type="subTitle" idx="3"/>
          </p:nvPr>
        </p:nvSpPr>
        <p:spPr>
          <a:xfrm>
            <a:off x="1166525" y="5232700"/>
            <a:ext cx="4080000" cy="8904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200"/>
              <a:buNone/>
              <a:defRPr/>
            </a:lvl1pPr>
            <a:lvl2pPr lvl="1" algn="ctr" rtl="0">
              <a:lnSpc>
                <a:spcPct val="100000"/>
              </a:lnSpc>
              <a:spcBef>
                <a:spcPts val="0"/>
              </a:spcBef>
              <a:spcAft>
                <a:spcPts val="0"/>
              </a:spcAft>
              <a:buSzPts val="1200"/>
              <a:buNone/>
              <a:defRPr/>
            </a:lvl2pPr>
            <a:lvl3pPr lvl="2" algn="ctr" rtl="0">
              <a:lnSpc>
                <a:spcPct val="100000"/>
              </a:lnSpc>
              <a:spcBef>
                <a:spcPts val="0"/>
              </a:spcBef>
              <a:spcAft>
                <a:spcPts val="0"/>
              </a:spcAft>
              <a:buSzPts val="1200"/>
              <a:buNone/>
              <a:defRPr/>
            </a:lvl3pPr>
            <a:lvl4pPr lvl="3" algn="ctr" rtl="0">
              <a:lnSpc>
                <a:spcPct val="100000"/>
              </a:lnSpc>
              <a:spcBef>
                <a:spcPts val="0"/>
              </a:spcBef>
              <a:spcAft>
                <a:spcPts val="0"/>
              </a:spcAft>
              <a:buSzPts val="1200"/>
              <a:buNone/>
              <a:defRPr/>
            </a:lvl4pPr>
            <a:lvl5pPr lvl="4" algn="ctr" rtl="0">
              <a:lnSpc>
                <a:spcPct val="100000"/>
              </a:lnSpc>
              <a:spcBef>
                <a:spcPts val="0"/>
              </a:spcBef>
              <a:spcAft>
                <a:spcPts val="0"/>
              </a:spcAft>
              <a:buSzPts val="1200"/>
              <a:buNone/>
              <a:defRPr/>
            </a:lvl5pPr>
            <a:lvl6pPr lvl="5" algn="ctr" rtl="0">
              <a:lnSpc>
                <a:spcPct val="100000"/>
              </a:lnSpc>
              <a:spcBef>
                <a:spcPts val="0"/>
              </a:spcBef>
              <a:spcAft>
                <a:spcPts val="0"/>
              </a:spcAft>
              <a:buSzPts val="1200"/>
              <a:buNone/>
              <a:defRPr/>
            </a:lvl6pPr>
            <a:lvl7pPr lvl="6" algn="ctr" rtl="0">
              <a:lnSpc>
                <a:spcPct val="100000"/>
              </a:lnSpc>
              <a:spcBef>
                <a:spcPts val="0"/>
              </a:spcBef>
              <a:spcAft>
                <a:spcPts val="0"/>
              </a:spcAft>
              <a:buSzPts val="1200"/>
              <a:buNone/>
              <a:defRPr/>
            </a:lvl7pPr>
            <a:lvl8pPr lvl="7" algn="ctr" rtl="0">
              <a:lnSpc>
                <a:spcPct val="100000"/>
              </a:lnSpc>
              <a:spcBef>
                <a:spcPts val="0"/>
              </a:spcBef>
              <a:spcAft>
                <a:spcPts val="0"/>
              </a:spcAft>
              <a:buSzPts val="1200"/>
              <a:buNone/>
              <a:defRPr/>
            </a:lvl8pPr>
            <a:lvl9pPr lvl="8" algn="ctr" rtl="0">
              <a:lnSpc>
                <a:spcPct val="100000"/>
              </a:lnSpc>
              <a:spcBef>
                <a:spcPts val="0"/>
              </a:spcBef>
              <a:spcAft>
                <a:spcPts val="0"/>
              </a:spcAft>
              <a:buSzPts val="1200"/>
              <a:buNone/>
              <a:defRPr/>
            </a:lvl9pPr>
          </a:lstStyle>
          <a:p>
            <a:endParaRPr/>
          </a:p>
        </p:txBody>
      </p:sp>
      <p:sp>
        <p:nvSpPr>
          <p:cNvPr id="108" name="Google Shape;108;p16"/>
          <p:cNvSpPr txBox="1">
            <a:spLocks noGrp="1"/>
          </p:cNvSpPr>
          <p:nvPr>
            <p:ph type="subTitle" idx="4"/>
          </p:nvPr>
        </p:nvSpPr>
        <p:spPr>
          <a:xfrm>
            <a:off x="1166531" y="1739567"/>
            <a:ext cx="4080000" cy="511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Raleway"/>
              <a:buNone/>
              <a:defRPr sz="1800" b="1">
                <a:solidFill>
                  <a:schemeClr val="dk1"/>
                </a:solidFill>
                <a:latin typeface="Red Hat Display"/>
                <a:ea typeface="Red Hat Display"/>
                <a:cs typeface="Red Hat Display"/>
                <a:sym typeface="Red Hat Display"/>
              </a:defRPr>
            </a:lvl1pPr>
            <a:lvl2pPr lvl="1" algn="ctr" rtl="0">
              <a:lnSpc>
                <a:spcPct val="100000"/>
              </a:lnSpc>
              <a:spcBef>
                <a:spcPts val="0"/>
              </a:spcBef>
              <a:spcAft>
                <a:spcPts val="0"/>
              </a:spcAft>
              <a:buSzPts val="2400"/>
              <a:buFont typeface="Raleway"/>
              <a:buNone/>
              <a:defRPr sz="2400" b="1">
                <a:latin typeface="Raleway"/>
                <a:ea typeface="Raleway"/>
                <a:cs typeface="Raleway"/>
                <a:sym typeface="Raleway"/>
              </a:defRPr>
            </a:lvl2pPr>
            <a:lvl3pPr lvl="2" algn="ctr" rtl="0">
              <a:lnSpc>
                <a:spcPct val="100000"/>
              </a:lnSpc>
              <a:spcBef>
                <a:spcPts val="0"/>
              </a:spcBef>
              <a:spcAft>
                <a:spcPts val="0"/>
              </a:spcAft>
              <a:buSzPts val="2400"/>
              <a:buFont typeface="Raleway"/>
              <a:buNone/>
              <a:defRPr sz="2400" b="1">
                <a:latin typeface="Raleway"/>
                <a:ea typeface="Raleway"/>
                <a:cs typeface="Raleway"/>
                <a:sym typeface="Raleway"/>
              </a:defRPr>
            </a:lvl3pPr>
            <a:lvl4pPr lvl="3" algn="ctr" rtl="0">
              <a:lnSpc>
                <a:spcPct val="100000"/>
              </a:lnSpc>
              <a:spcBef>
                <a:spcPts val="0"/>
              </a:spcBef>
              <a:spcAft>
                <a:spcPts val="0"/>
              </a:spcAft>
              <a:buSzPts val="2400"/>
              <a:buFont typeface="Raleway"/>
              <a:buNone/>
              <a:defRPr sz="2400" b="1">
                <a:latin typeface="Raleway"/>
                <a:ea typeface="Raleway"/>
                <a:cs typeface="Raleway"/>
                <a:sym typeface="Raleway"/>
              </a:defRPr>
            </a:lvl4pPr>
            <a:lvl5pPr lvl="4" algn="ctr" rtl="0">
              <a:lnSpc>
                <a:spcPct val="100000"/>
              </a:lnSpc>
              <a:spcBef>
                <a:spcPts val="0"/>
              </a:spcBef>
              <a:spcAft>
                <a:spcPts val="0"/>
              </a:spcAft>
              <a:buSzPts val="2400"/>
              <a:buFont typeface="Raleway"/>
              <a:buNone/>
              <a:defRPr sz="2400" b="1">
                <a:latin typeface="Raleway"/>
                <a:ea typeface="Raleway"/>
                <a:cs typeface="Raleway"/>
                <a:sym typeface="Raleway"/>
              </a:defRPr>
            </a:lvl5pPr>
            <a:lvl6pPr lvl="5" algn="ctr" rtl="0">
              <a:lnSpc>
                <a:spcPct val="100000"/>
              </a:lnSpc>
              <a:spcBef>
                <a:spcPts val="0"/>
              </a:spcBef>
              <a:spcAft>
                <a:spcPts val="0"/>
              </a:spcAft>
              <a:buSzPts val="2400"/>
              <a:buFont typeface="Raleway"/>
              <a:buNone/>
              <a:defRPr sz="2400" b="1">
                <a:latin typeface="Raleway"/>
                <a:ea typeface="Raleway"/>
                <a:cs typeface="Raleway"/>
                <a:sym typeface="Raleway"/>
              </a:defRPr>
            </a:lvl6pPr>
            <a:lvl7pPr lvl="6" algn="ctr" rtl="0">
              <a:lnSpc>
                <a:spcPct val="100000"/>
              </a:lnSpc>
              <a:spcBef>
                <a:spcPts val="0"/>
              </a:spcBef>
              <a:spcAft>
                <a:spcPts val="0"/>
              </a:spcAft>
              <a:buSzPts val="2400"/>
              <a:buFont typeface="Raleway"/>
              <a:buNone/>
              <a:defRPr sz="2400" b="1">
                <a:latin typeface="Raleway"/>
                <a:ea typeface="Raleway"/>
                <a:cs typeface="Raleway"/>
                <a:sym typeface="Raleway"/>
              </a:defRPr>
            </a:lvl7pPr>
            <a:lvl8pPr lvl="7" algn="ctr" rtl="0">
              <a:lnSpc>
                <a:spcPct val="100000"/>
              </a:lnSpc>
              <a:spcBef>
                <a:spcPts val="0"/>
              </a:spcBef>
              <a:spcAft>
                <a:spcPts val="0"/>
              </a:spcAft>
              <a:buSzPts val="2400"/>
              <a:buFont typeface="Raleway"/>
              <a:buNone/>
              <a:defRPr sz="2400" b="1">
                <a:latin typeface="Raleway"/>
                <a:ea typeface="Raleway"/>
                <a:cs typeface="Raleway"/>
                <a:sym typeface="Raleway"/>
              </a:defRPr>
            </a:lvl8pPr>
            <a:lvl9pPr lvl="8" algn="ctr" rtl="0">
              <a:lnSpc>
                <a:spcPct val="100000"/>
              </a:lnSpc>
              <a:spcBef>
                <a:spcPts val="0"/>
              </a:spcBef>
              <a:spcAft>
                <a:spcPts val="0"/>
              </a:spcAft>
              <a:buSzPts val="2400"/>
              <a:buFont typeface="Raleway"/>
              <a:buNone/>
              <a:defRPr sz="2400" b="1">
                <a:latin typeface="Raleway"/>
                <a:ea typeface="Raleway"/>
                <a:cs typeface="Raleway"/>
                <a:sym typeface="Raleway"/>
              </a:defRPr>
            </a:lvl9pPr>
          </a:lstStyle>
          <a:p>
            <a:endParaRPr/>
          </a:p>
        </p:txBody>
      </p:sp>
      <p:sp>
        <p:nvSpPr>
          <p:cNvPr id="109" name="Google Shape;109;p16"/>
          <p:cNvSpPr txBox="1">
            <a:spLocks noGrp="1"/>
          </p:cNvSpPr>
          <p:nvPr>
            <p:ph type="subTitle" idx="5"/>
          </p:nvPr>
        </p:nvSpPr>
        <p:spPr>
          <a:xfrm>
            <a:off x="1166531" y="3332133"/>
            <a:ext cx="4080000" cy="511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Raleway"/>
              <a:buNone/>
              <a:defRPr sz="1800" b="1">
                <a:solidFill>
                  <a:schemeClr val="dk1"/>
                </a:solidFill>
                <a:latin typeface="Red Hat Display"/>
                <a:ea typeface="Red Hat Display"/>
                <a:cs typeface="Red Hat Display"/>
                <a:sym typeface="Red Hat Display"/>
              </a:defRPr>
            </a:lvl1pPr>
            <a:lvl2pPr lvl="1" algn="ctr" rtl="0">
              <a:lnSpc>
                <a:spcPct val="100000"/>
              </a:lnSpc>
              <a:spcBef>
                <a:spcPts val="0"/>
              </a:spcBef>
              <a:spcAft>
                <a:spcPts val="0"/>
              </a:spcAft>
              <a:buSzPts val="2400"/>
              <a:buFont typeface="Raleway"/>
              <a:buNone/>
              <a:defRPr sz="2400" b="1">
                <a:latin typeface="Raleway"/>
                <a:ea typeface="Raleway"/>
                <a:cs typeface="Raleway"/>
                <a:sym typeface="Raleway"/>
              </a:defRPr>
            </a:lvl2pPr>
            <a:lvl3pPr lvl="2" algn="ctr" rtl="0">
              <a:lnSpc>
                <a:spcPct val="100000"/>
              </a:lnSpc>
              <a:spcBef>
                <a:spcPts val="0"/>
              </a:spcBef>
              <a:spcAft>
                <a:spcPts val="0"/>
              </a:spcAft>
              <a:buSzPts val="2400"/>
              <a:buFont typeface="Raleway"/>
              <a:buNone/>
              <a:defRPr sz="2400" b="1">
                <a:latin typeface="Raleway"/>
                <a:ea typeface="Raleway"/>
                <a:cs typeface="Raleway"/>
                <a:sym typeface="Raleway"/>
              </a:defRPr>
            </a:lvl3pPr>
            <a:lvl4pPr lvl="3" algn="ctr" rtl="0">
              <a:lnSpc>
                <a:spcPct val="100000"/>
              </a:lnSpc>
              <a:spcBef>
                <a:spcPts val="0"/>
              </a:spcBef>
              <a:spcAft>
                <a:spcPts val="0"/>
              </a:spcAft>
              <a:buSzPts val="2400"/>
              <a:buFont typeface="Raleway"/>
              <a:buNone/>
              <a:defRPr sz="2400" b="1">
                <a:latin typeface="Raleway"/>
                <a:ea typeface="Raleway"/>
                <a:cs typeface="Raleway"/>
                <a:sym typeface="Raleway"/>
              </a:defRPr>
            </a:lvl4pPr>
            <a:lvl5pPr lvl="4" algn="ctr" rtl="0">
              <a:lnSpc>
                <a:spcPct val="100000"/>
              </a:lnSpc>
              <a:spcBef>
                <a:spcPts val="0"/>
              </a:spcBef>
              <a:spcAft>
                <a:spcPts val="0"/>
              </a:spcAft>
              <a:buSzPts val="2400"/>
              <a:buFont typeface="Raleway"/>
              <a:buNone/>
              <a:defRPr sz="2400" b="1">
                <a:latin typeface="Raleway"/>
                <a:ea typeface="Raleway"/>
                <a:cs typeface="Raleway"/>
                <a:sym typeface="Raleway"/>
              </a:defRPr>
            </a:lvl5pPr>
            <a:lvl6pPr lvl="5" algn="ctr" rtl="0">
              <a:lnSpc>
                <a:spcPct val="100000"/>
              </a:lnSpc>
              <a:spcBef>
                <a:spcPts val="0"/>
              </a:spcBef>
              <a:spcAft>
                <a:spcPts val="0"/>
              </a:spcAft>
              <a:buSzPts val="2400"/>
              <a:buFont typeface="Raleway"/>
              <a:buNone/>
              <a:defRPr sz="2400" b="1">
                <a:latin typeface="Raleway"/>
                <a:ea typeface="Raleway"/>
                <a:cs typeface="Raleway"/>
                <a:sym typeface="Raleway"/>
              </a:defRPr>
            </a:lvl6pPr>
            <a:lvl7pPr lvl="6" algn="ctr" rtl="0">
              <a:lnSpc>
                <a:spcPct val="100000"/>
              </a:lnSpc>
              <a:spcBef>
                <a:spcPts val="0"/>
              </a:spcBef>
              <a:spcAft>
                <a:spcPts val="0"/>
              </a:spcAft>
              <a:buSzPts val="2400"/>
              <a:buFont typeface="Raleway"/>
              <a:buNone/>
              <a:defRPr sz="2400" b="1">
                <a:latin typeface="Raleway"/>
                <a:ea typeface="Raleway"/>
                <a:cs typeface="Raleway"/>
                <a:sym typeface="Raleway"/>
              </a:defRPr>
            </a:lvl7pPr>
            <a:lvl8pPr lvl="7" algn="ctr" rtl="0">
              <a:lnSpc>
                <a:spcPct val="100000"/>
              </a:lnSpc>
              <a:spcBef>
                <a:spcPts val="0"/>
              </a:spcBef>
              <a:spcAft>
                <a:spcPts val="0"/>
              </a:spcAft>
              <a:buSzPts val="2400"/>
              <a:buFont typeface="Raleway"/>
              <a:buNone/>
              <a:defRPr sz="2400" b="1">
                <a:latin typeface="Raleway"/>
                <a:ea typeface="Raleway"/>
                <a:cs typeface="Raleway"/>
                <a:sym typeface="Raleway"/>
              </a:defRPr>
            </a:lvl8pPr>
            <a:lvl9pPr lvl="8" algn="ctr" rtl="0">
              <a:lnSpc>
                <a:spcPct val="100000"/>
              </a:lnSpc>
              <a:spcBef>
                <a:spcPts val="0"/>
              </a:spcBef>
              <a:spcAft>
                <a:spcPts val="0"/>
              </a:spcAft>
              <a:buSzPts val="2400"/>
              <a:buFont typeface="Raleway"/>
              <a:buNone/>
              <a:defRPr sz="2400" b="1">
                <a:latin typeface="Raleway"/>
                <a:ea typeface="Raleway"/>
                <a:cs typeface="Raleway"/>
                <a:sym typeface="Raleway"/>
              </a:defRPr>
            </a:lvl9pPr>
          </a:lstStyle>
          <a:p>
            <a:endParaRPr/>
          </a:p>
        </p:txBody>
      </p:sp>
      <p:sp>
        <p:nvSpPr>
          <p:cNvPr id="110" name="Google Shape;110;p16"/>
          <p:cNvSpPr txBox="1">
            <a:spLocks noGrp="1"/>
          </p:cNvSpPr>
          <p:nvPr>
            <p:ph type="subTitle" idx="6"/>
          </p:nvPr>
        </p:nvSpPr>
        <p:spPr>
          <a:xfrm>
            <a:off x="1166531" y="4924701"/>
            <a:ext cx="4080000" cy="511200"/>
          </a:xfrm>
          <a:prstGeom prst="rect">
            <a:avLst/>
          </a:prstGeom>
        </p:spPr>
        <p:txBody>
          <a:bodyPr spcFirstLastPara="1" wrap="square" lIns="91425" tIns="91425" rIns="91425" bIns="91425" anchor="b" anchorCtr="0">
            <a:noAutofit/>
          </a:bodyPr>
          <a:lstStyle>
            <a:lvl1pPr lvl="0" rtl="0">
              <a:lnSpc>
                <a:spcPct val="100000"/>
              </a:lnSpc>
              <a:spcBef>
                <a:spcPts val="0"/>
              </a:spcBef>
              <a:spcAft>
                <a:spcPts val="0"/>
              </a:spcAft>
              <a:buSzPts val="2400"/>
              <a:buFont typeface="Raleway"/>
              <a:buNone/>
              <a:defRPr sz="1800" b="1">
                <a:solidFill>
                  <a:schemeClr val="dk1"/>
                </a:solidFill>
                <a:latin typeface="Red Hat Display"/>
                <a:ea typeface="Red Hat Display"/>
                <a:cs typeface="Red Hat Display"/>
                <a:sym typeface="Red Hat Display"/>
              </a:defRPr>
            </a:lvl1pPr>
            <a:lvl2pPr lvl="1" algn="ctr" rtl="0">
              <a:lnSpc>
                <a:spcPct val="100000"/>
              </a:lnSpc>
              <a:spcBef>
                <a:spcPts val="0"/>
              </a:spcBef>
              <a:spcAft>
                <a:spcPts val="0"/>
              </a:spcAft>
              <a:buSzPts val="2400"/>
              <a:buFont typeface="Raleway"/>
              <a:buNone/>
              <a:defRPr sz="2400" b="1">
                <a:latin typeface="Raleway"/>
                <a:ea typeface="Raleway"/>
                <a:cs typeface="Raleway"/>
                <a:sym typeface="Raleway"/>
              </a:defRPr>
            </a:lvl2pPr>
            <a:lvl3pPr lvl="2" algn="ctr" rtl="0">
              <a:lnSpc>
                <a:spcPct val="100000"/>
              </a:lnSpc>
              <a:spcBef>
                <a:spcPts val="0"/>
              </a:spcBef>
              <a:spcAft>
                <a:spcPts val="0"/>
              </a:spcAft>
              <a:buSzPts val="2400"/>
              <a:buFont typeface="Raleway"/>
              <a:buNone/>
              <a:defRPr sz="2400" b="1">
                <a:latin typeface="Raleway"/>
                <a:ea typeface="Raleway"/>
                <a:cs typeface="Raleway"/>
                <a:sym typeface="Raleway"/>
              </a:defRPr>
            </a:lvl3pPr>
            <a:lvl4pPr lvl="3" algn="ctr" rtl="0">
              <a:lnSpc>
                <a:spcPct val="100000"/>
              </a:lnSpc>
              <a:spcBef>
                <a:spcPts val="0"/>
              </a:spcBef>
              <a:spcAft>
                <a:spcPts val="0"/>
              </a:spcAft>
              <a:buSzPts val="2400"/>
              <a:buFont typeface="Raleway"/>
              <a:buNone/>
              <a:defRPr sz="2400" b="1">
                <a:latin typeface="Raleway"/>
                <a:ea typeface="Raleway"/>
                <a:cs typeface="Raleway"/>
                <a:sym typeface="Raleway"/>
              </a:defRPr>
            </a:lvl4pPr>
            <a:lvl5pPr lvl="4" algn="ctr" rtl="0">
              <a:lnSpc>
                <a:spcPct val="100000"/>
              </a:lnSpc>
              <a:spcBef>
                <a:spcPts val="0"/>
              </a:spcBef>
              <a:spcAft>
                <a:spcPts val="0"/>
              </a:spcAft>
              <a:buSzPts val="2400"/>
              <a:buFont typeface="Raleway"/>
              <a:buNone/>
              <a:defRPr sz="2400" b="1">
                <a:latin typeface="Raleway"/>
                <a:ea typeface="Raleway"/>
                <a:cs typeface="Raleway"/>
                <a:sym typeface="Raleway"/>
              </a:defRPr>
            </a:lvl5pPr>
            <a:lvl6pPr lvl="5" algn="ctr" rtl="0">
              <a:lnSpc>
                <a:spcPct val="100000"/>
              </a:lnSpc>
              <a:spcBef>
                <a:spcPts val="0"/>
              </a:spcBef>
              <a:spcAft>
                <a:spcPts val="0"/>
              </a:spcAft>
              <a:buSzPts val="2400"/>
              <a:buFont typeface="Raleway"/>
              <a:buNone/>
              <a:defRPr sz="2400" b="1">
                <a:latin typeface="Raleway"/>
                <a:ea typeface="Raleway"/>
                <a:cs typeface="Raleway"/>
                <a:sym typeface="Raleway"/>
              </a:defRPr>
            </a:lvl6pPr>
            <a:lvl7pPr lvl="6" algn="ctr" rtl="0">
              <a:lnSpc>
                <a:spcPct val="100000"/>
              </a:lnSpc>
              <a:spcBef>
                <a:spcPts val="0"/>
              </a:spcBef>
              <a:spcAft>
                <a:spcPts val="0"/>
              </a:spcAft>
              <a:buSzPts val="2400"/>
              <a:buFont typeface="Raleway"/>
              <a:buNone/>
              <a:defRPr sz="2400" b="1">
                <a:latin typeface="Raleway"/>
                <a:ea typeface="Raleway"/>
                <a:cs typeface="Raleway"/>
                <a:sym typeface="Raleway"/>
              </a:defRPr>
            </a:lvl7pPr>
            <a:lvl8pPr lvl="7" algn="ctr" rtl="0">
              <a:lnSpc>
                <a:spcPct val="100000"/>
              </a:lnSpc>
              <a:spcBef>
                <a:spcPts val="0"/>
              </a:spcBef>
              <a:spcAft>
                <a:spcPts val="0"/>
              </a:spcAft>
              <a:buSzPts val="2400"/>
              <a:buFont typeface="Raleway"/>
              <a:buNone/>
              <a:defRPr sz="2400" b="1">
                <a:latin typeface="Raleway"/>
                <a:ea typeface="Raleway"/>
                <a:cs typeface="Raleway"/>
                <a:sym typeface="Raleway"/>
              </a:defRPr>
            </a:lvl8pPr>
            <a:lvl9pPr lvl="8" algn="ctr" rtl="0">
              <a:lnSpc>
                <a:spcPct val="100000"/>
              </a:lnSpc>
              <a:spcBef>
                <a:spcPts val="0"/>
              </a:spcBef>
              <a:spcAft>
                <a:spcPts val="0"/>
              </a:spcAft>
              <a:buSzPts val="2400"/>
              <a:buFont typeface="Raleway"/>
              <a:buNone/>
              <a:defRPr sz="2400" b="1">
                <a:latin typeface="Raleway"/>
                <a:ea typeface="Raleway"/>
                <a:cs typeface="Raleway"/>
                <a:sym typeface="Raleway"/>
              </a:defRPr>
            </a:lvl9pPr>
          </a:lstStyle>
          <a:p>
            <a:endParaRPr/>
          </a:p>
        </p:txBody>
      </p:sp>
      <p:sp>
        <p:nvSpPr>
          <p:cNvPr id="111" name="Google Shape;111;p16"/>
          <p:cNvSpPr>
            <a:spLocks noGrp="1"/>
          </p:cNvSpPr>
          <p:nvPr>
            <p:ph type="pic" idx="7"/>
          </p:nvPr>
        </p:nvSpPr>
        <p:spPr>
          <a:xfrm>
            <a:off x="6139600" y="5171800"/>
            <a:ext cx="3004500" cy="1686000"/>
          </a:xfrm>
          <a:prstGeom prst="rect">
            <a:avLst/>
          </a:prstGeom>
          <a:noFill/>
          <a:ln>
            <a:noFill/>
          </a:ln>
        </p:spPr>
      </p:sp>
      <p:sp>
        <p:nvSpPr>
          <p:cNvPr id="112" name="Google Shape;112;p16"/>
          <p:cNvSpPr>
            <a:spLocks noGrp="1"/>
          </p:cNvSpPr>
          <p:nvPr>
            <p:ph type="pic" idx="8"/>
          </p:nvPr>
        </p:nvSpPr>
        <p:spPr>
          <a:xfrm>
            <a:off x="7815100" y="1739567"/>
            <a:ext cx="1328700" cy="2997600"/>
          </a:xfrm>
          <a:prstGeom prst="rect">
            <a:avLst/>
          </a:prstGeom>
          <a:noFill/>
          <a:ln>
            <a:noFill/>
          </a:ln>
        </p:spPr>
      </p:sp>
      <p:sp>
        <p:nvSpPr>
          <p:cNvPr id="113" name="Google Shape;113;p16"/>
          <p:cNvSpPr>
            <a:spLocks noGrp="1"/>
          </p:cNvSpPr>
          <p:nvPr>
            <p:ph type="pic" idx="9"/>
          </p:nvPr>
        </p:nvSpPr>
        <p:spPr>
          <a:xfrm>
            <a:off x="6139600" y="2937967"/>
            <a:ext cx="1599300" cy="1790000"/>
          </a:xfrm>
          <a:prstGeom prst="rect">
            <a:avLst/>
          </a:prstGeom>
          <a:noFill/>
          <a:ln>
            <a:noFill/>
          </a:ln>
        </p:spPr>
      </p:sp>
      <p:sp>
        <p:nvSpPr>
          <p:cNvPr id="114" name="Google Shape;114;p16"/>
          <p:cNvSpPr/>
          <p:nvPr/>
        </p:nvSpPr>
        <p:spPr>
          <a:xfrm>
            <a:off x="7500300" y="-33"/>
            <a:ext cx="1643700" cy="222400"/>
          </a:xfrm>
          <a:prstGeom prst="rect">
            <a:avLst/>
          </a:prstGeom>
          <a:solidFill>
            <a:schemeClr val="dk2"/>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Tree>
    <p:extLst>
      <p:ext uri="{BB962C8B-B14F-4D97-AF65-F5344CB8AC3E}">
        <p14:creationId xmlns:p14="http://schemas.microsoft.com/office/powerpoint/2010/main" val="388773649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Pavadinimas ir turiny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idx="1"/>
          </p:nvPr>
        </p:nvSpPr>
        <p:spPr/>
        <p:txBody>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10"/>
          </p:nvPr>
        </p:nvSpPr>
        <p:spPr/>
        <p:txBody>
          <a:bodyPr/>
          <a:lstStyle/>
          <a:p>
            <a:fld id="{9B59EB9A-D008-4FCB-8770-8D4F8BE00512}" type="datetimeFigureOut">
              <a:rPr lang="lt-LT" smtClean="0"/>
              <a:t>2024-11-05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32195129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kcijos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722313" y="4406900"/>
            <a:ext cx="7772400" cy="1362075"/>
          </a:xfrm>
        </p:spPr>
        <p:txBody>
          <a:bodyPr anchor="t"/>
          <a:lstStyle>
            <a:lvl1pPr algn="l">
              <a:defRPr sz="4000" b="1" cap="all"/>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lt-LT" smtClean="0"/>
              <a:t>Spustelėję redag. ruoš. teksto stilių</a:t>
            </a:r>
          </a:p>
        </p:txBody>
      </p:sp>
      <p:sp>
        <p:nvSpPr>
          <p:cNvPr id="4" name="Datos vietos rezervavimo ženklas 3"/>
          <p:cNvSpPr>
            <a:spLocks noGrp="1"/>
          </p:cNvSpPr>
          <p:nvPr>
            <p:ph type="dt" sz="half" idx="10"/>
          </p:nvPr>
        </p:nvSpPr>
        <p:spPr/>
        <p:txBody>
          <a:bodyPr/>
          <a:lstStyle/>
          <a:p>
            <a:fld id="{9B59EB9A-D008-4FCB-8770-8D4F8BE00512}" type="datetimeFigureOut">
              <a:rPr lang="lt-LT" smtClean="0"/>
              <a:t>2024-11-05</a:t>
            </a:fld>
            <a:endParaRPr lang="lt-LT"/>
          </a:p>
        </p:txBody>
      </p:sp>
      <p:sp>
        <p:nvSpPr>
          <p:cNvPr id="5" name="Poraštės vietos rezervavimo ženklas 4"/>
          <p:cNvSpPr>
            <a:spLocks noGrp="1"/>
          </p:cNvSpPr>
          <p:nvPr>
            <p:ph type="ftr" sz="quarter" idx="11"/>
          </p:nvPr>
        </p:nvSpPr>
        <p:spPr/>
        <p:txBody>
          <a:bodyPr/>
          <a:lstStyle/>
          <a:p>
            <a:endParaRPr lang="lt-LT"/>
          </a:p>
        </p:txBody>
      </p:sp>
      <p:sp>
        <p:nvSpPr>
          <p:cNvPr id="6" name="Skaidrės numerio vietos rezervavimo ženklas 5"/>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23109063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 turiniai">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Turinio vietos rezervavimo ženklas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urinio vietos rezervavimo ženklas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Datos vietos rezervavimo ženklas 4"/>
          <p:cNvSpPr>
            <a:spLocks noGrp="1"/>
          </p:cNvSpPr>
          <p:nvPr>
            <p:ph type="dt" sz="half" idx="10"/>
          </p:nvPr>
        </p:nvSpPr>
        <p:spPr/>
        <p:txBody>
          <a:bodyPr/>
          <a:lstStyle/>
          <a:p>
            <a:fld id="{9B59EB9A-D008-4FCB-8770-8D4F8BE00512}" type="datetimeFigureOut">
              <a:rPr lang="lt-LT" smtClean="0"/>
              <a:t>2024-11-05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23363090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Lyg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lvl1pPr>
              <a:defRPr/>
            </a:lvl1pPr>
          </a:lstStyle>
          <a:p>
            <a:r>
              <a:rPr lang="lt-LT" smtClean="0"/>
              <a:t>Spustelėję redag. ruoš. pavad. stilių</a:t>
            </a:r>
            <a:endParaRPr lang="lt-LT"/>
          </a:p>
        </p:txBody>
      </p:sp>
      <p:sp>
        <p:nvSpPr>
          <p:cNvPr id="3" name="Teksto vietos rezervavimo ženklas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4" name="Turinio vietos rezervavimo ženklas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5" name="Teksto vietos rezervavimo ženklas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lt-LT" smtClean="0"/>
              <a:t>Spustelėję redag. ruoš. teksto stilių</a:t>
            </a:r>
          </a:p>
        </p:txBody>
      </p:sp>
      <p:sp>
        <p:nvSpPr>
          <p:cNvPr id="6" name="Turinio vietos rezervavimo ženklas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7" name="Datos vietos rezervavimo ženklas 6"/>
          <p:cNvSpPr>
            <a:spLocks noGrp="1"/>
          </p:cNvSpPr>
          <p:nvPr>
            <p:ph type="dt" sz="half" idx="10"/>
          </p:nvPr>
        </p:nvSpPr>
        <p:spPr/>
        <p:txBody>
          <a:bodyPr/>
          <a:lstStyle/>
          <a:p>
            <a:fld id="{9B59EB9A-D008-4FCB-8770-8D4F8BE00512}" type="datetimeFigureOut">
              <a:rPr lang="lt-LT" smtClean="0"/>
              <a:t>2024-11-05</a:t>
            </a:fld>
            <a:endParaRPr lang="lt-LT"/>
          </a:p>
        </p:txBody>
      </p:sp>
      <p:sp>
        <p:nvSpPr>
          <p:cNvPr id="8" name="Poraštės vietos rezervavimo ženklas 7"/>
          <p:cNvSpPr>
            <a:spLocks noGrp="1"/>
          </p:cNvSpPr>
          <p:nvPr>
            <p:ph type="ftr" sz="quarter" idx="11"/>
          </p:nvPr>
        </p:nvSpPr>
        <p:spPr/>
        <p:txBody>
          <a:bodyPr/>
          <a:lstStyle/>
          <a:p>
            <a:endParaRPr lang="lt-LT"/>
          </a:p>
        </p:txBody>
      </p:sp>
      <p:sp>
        <p:nvSpPr>
          <p:cNvPr id="9" name="Skaidrės numerio vietos rezervavimo ženklas 8"/>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20088004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k pavadinimas">
    <p:spTree>
      <p:nvGrpSpPr>
        <p:cNvPr id="1" name=""/>
        <p:cNvGrpSpPr/>
        <p:nvPr/>
      </p:nvGrpSpPr>
      <p:grpSpPr>
        <a:xfrm>
          <a:off x="0" y="0"/>
          <a:ext cx="0" cy="0"/>
          <a:chOff x="0" y="0"/>
          <a:chExt cx="0" cy="0"/>
        </a:xfrm>
      </p:grpSpPr>
      <p:sp>
        <p:nvSpPr>
          <p:cNvPr id="2" name="Antraštė 1"/>
          <p:cNvSpPr>
            <a:spLocks noGrp="1"/>
          </p:cNvSpPr>
          <p:nvPr>
            <p:ph type="title"/>
          </p:nvPr>
        </p:nvSpPr>
        <p:spPr/>
        <p:txBody>
          <a:bodyPr/>
          <a:lstStyle/>
          <a:p>
            <a:r>
              <a:rPr lang="lt-LT" smtClean="0"/>
              <a:t>Spustelėję redag. ruoš. pavad. stilių</a:t>
            </a:r>
            <a:endParaRPr lang="lt-LT"/>
          </a:p>
        </p:txBody>
      </p:sp>
      <p:sp>
        <p:nvSpPr>
          <p:cNvPr id="3" name="Datos vietos rezervavimo ženklas 2"/>
          <p:cNvSpPr>
            <a:spLocks noGrp="1"/>
          </p:cNvSpPr>
          <p:nvPr>
            <p:ph type="dt" sz="half" idx="10"/>
          </p:nvPr>
        </p:nvSpPr>
        <p:spPr/>
        <p:txBody>
          <a:bodyPr/>
          <a:lstStyle/>
          <a:p>
            <a:fld id="{9B59EB9A-D008-4FCB-8770-8D4F8BE00512}" type="datetimeFigureOut">
              <a:rPr lang="lt-LT" smtClean="0"/>
              <a:t>2024-11-05</a:t>
            </a:fld>
            <a:endParaRPr lang="lt-LT"/>
          </a:p>
        </p:txBody>
      </p:sp>
      <p:sp>
        <p:nvSpPr>
          <p:cNvPr id="4" name="Poraštės vietos rezervavimo ženklas 3"/>
          <p:cNvSpPr>
            <a:spLocks noGrp="1"/>
          </p:cNvSpPr>
          <p:nvPr>
            <p:ph type="ftr" sz="quarter" idx="11"/>
          </p:nvPr>
        </p:nvSpPr>
        <p:spPr/>
        <p:txBody>
          <a:bodyPr/>
          <a:lstStyle/>
          <a:p>
            <a:endParaRPr lang="lt-LT"/>
          </a:p>
        </p:txBody>
      </p:sp>
      <p:sp>
        <p:nvSpPr>
          <p:cNvPr id="5" name="Skaidrės numerio vietos rezervavimo ženklas 4"/>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26842882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uščia">
    <p:spTree>
      <p:nvGrpSpPr>
        <p:cNvPr id="1" name=""/>
        <p:cNvGrpSpPr/>
        <p:nvPr/>
      </p:nvGrpSpPr>
      <p:grpSpPr>
        <a:xfrm>
          <a:off x="0" y="0"/>
          <a:ext cx="0" cy="0"/>
          <a:chOff x="0" y="0"/>
          <a:chExt cx="0" cy="0"/>
        </a:xfrm>
      </p:grpSpPr>
      <p:sp>
        <p:nvSpPr>
          <p:cNvPr id="2" name="Datos vietos rezervavimo ženklas 1"/>
          <p:cNvSpPr>
            <a:spLocks noGrp="1"/>
          </p:cNvSpPr>
          <p:nvPr>
            <p:ph type="dt" sz="half" idx="10"/>
          </p:nvPr>
        </p:nvSpPr>
        <p:spPr/>
        <p:txBody>
          <a:bodyPr/>
          <a:lstStyle/>
          <a:p>
            <a:fld id="{9B59EB9A-D008-4FCB-8770-8D4F8BE00512}" type="datetimeFigureOut">
              <a:rPr lang="lt-LT" smtClean="0"/>
              <a:t>2024-11-05</a:t>
            </a:fld>
            <a:endParaRPr lang="lt-LT"/>
          </a:p>
        </p:txBody>
      </p:sp>
      <p:sp>
        <p:nvSpPr>
          <p:cNvPr id="3" name="Poraštės vietos rezervavimo ženklas 2"/>
          <p:cNvSpPr>
            <a:spLocks noGrp="1"/>
          </p:cNvSpPr>
          <p:nvPr>
            <p:ph type="ftr" sz="quarter" idx="11"/>
          </p:nvPr>
        </p:nvSpPr>
        <p:spPr/>
        <p:txBody>
          <a:bodyPr/>
          <a:lstStyle/>
          <a:p>
            <a:endParaRPr lang="lt-LT"/>
          </a:p>
        </p:txBody>
      </p:sp>
      <p:sp>
        <p:nvSpPr>
          <p:cNvPr id="4" name="Skaidrės numerio vietos rezervavimo ženklas 3"/>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456875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Turiny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3050"/>
            <a:ext cx="3008313" cy="1162050"/>
          </a:xfrm>
        </p:spPr>
        <p:txBody>
          <a:bodyPr anchor="b"/>
          <a:lstStyle>
            <a:lvl1pPr algn="l">
              <a:defRPr sz="2000" b="1"/>
            </a:lvl1pPr>
          </a:lstStyle>
          <a:p>
            <a:r>
              <a:rPr lang="lt-LT" smtClean="0"/>
              <a:t>Spustelėję redag. ruoš. pavad. stilių</a:t>
            </a:r>
            <a:endParaRPr lang="lt-LT"/>
          </a:p>
        </p:txBody>
      </p:sp>
      <p:sp>
        <p:nvSpPr>
          <p:cNvPr id="3" name="Turinio vietos rezervavimo ženklas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Teksto vietos rezervavimo ženklas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9B59EB9A-D008-4FCB-8770-8D4F8BE00512}" type="datetimeFigureOut">
              <a:rPr lang="lt-LT" smtClean="0"/>
              <a:t>2024-11-05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5070732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aveikslėlis ir antraštė">
    <p:spTree>
      <p:nvGrpSpPr>
        <p:cNvPr id="1" name=""/>
        <p:cNvGrpSpPr/>
        <p:nvPr/>
      </p:nvGrpSpPr>
      <p:grpSpPr>
        <a:xfrm>
          <a:off x="0" y="0"/>
          <a:ext cx="0" cy="0"/>
          <a:chOff x="0" y="0"/>
          <a:chExt cx="0" cy="0"/>
        </a:xfrm>
      </p:grpSpPr>
      <p:sp>
        <p:nvSpPr>
          <p:cNvPr id="2" name="Antraštė 1"/>
          <p:cNvSpPr>
            <a:spLocks noGrp="1"/>
          </p:cNvSpPr>
          <p:nvPr>
            <p:ph type="title"/>
          </p:nvPr>
        </p:nvSpPr>
        <p:spPr>
          <a:xfrm>
            <a:off x="1792288" y="4800600"/>
            <a:ext cx="5486400" cy="566738"/>
          </a:xfrm>
        </p:spPr>
        <p:txBody>
          <a:bodyPr anchor="b"/>
          <a:lstStyle>
            <a:lvl1pPr algn="l">
              <a:defRPr sz="2000" b="1"/>
            </a:lvl1pPr>
          </a:lstStyle>
          <a:p>
            <a:r>
              <a:rPr lang="lt-LT" smtClean="0"/>
              <a:t>Spustelėję redag. ruoš. pavad. stilių</a:t>
            </a:r>
            <a:endParaRPr lang="lt-LT"/>
          </a:p>
        </p:txBody>
      </p:sp>
      <p:sp>
        <p:nvSpPr>
          <p:cNvPr id="3" name="Paveikslėlio vietos rezervavimo ženklas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lt-LT"/>
          </a:p>
        </p:txBody>
      </p:sp>
      <p:sp>
        <p:nvSpPr>
          <p:cNvPr id="4" name="Teksto vietos rezervavimo ženklas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lt-LT" smtClean="0"/>
              <a:t>Spustelėję redag. ruoš. teksto stilių</a:t>
            </a:r>
          </a:p>
        </p:txBody>
      </p:sp>
      <p:sp>
        <p:nvSpPr>
          <p:cNvPr id="5" name="Datos vietos rezervavimo ženklas 4"/>
          <p:cNvSpPr>
            <a:spLocks noGrp="1"/>
          </p:cNvSpPr>
          <p:nvPr>
            <p:ph type="dt" sz="half" idx="10"/>
          </p:nvPr>
        </p:nvSpPr>
        <p:spPr/>
        <p:txBody>
          <a:bodyPr/>
          <a:lstStyle/>
          <a:p>
            <a:fld id="{9B59EB9A-D008-4FCB-8770-8D4F8BE00512}" type="datetimeFigureOut">
              <a:rPr lang="lt-LT" smtClean="0"/>
              <a:t>2024-11-05</a:t>
            </a:fld>
            <a:endParaRPr lang="lt-LT"/>
          </a:p>
        </p:txBody>
      </p:sp>
      <p:sp>
        <p:nvSpPr>
          <p:cNvPr id="6" name="Poraštės vietos rezervavimo ženklas 5"/>
          <p:cNvSpPr>
            <a:spLocks noGrp="1"/>
          </p:cNvSpPr>
          <p:nvPr>
            <p:ph type="ftr" sz="quarter" idx="11"/>
          </p:nvPr>
        </p:nvSpPr>
        <p:spPr/>
        <p:txBody>
          <a:bodyPr/>
          <a:lstStyle/>
          <a:p>
            <a:endParaRPr lang="lt-LT"/>
          </a:p>
        </p:txBody>
      </p:sp>
      <p:sp>
        <p:nvSpPr>
          <p:cNvPr id="7" name="Skaidrės numerio vietos rezervavimo ženklas 6"/>
          <p:cNvSpPr>
            <a:spLocks noGrp="1"/>
          </p:cNvSpPr>
          <p:nvPr>
            <p:ph type="sldNum" sz="quarter" idx="12"/>
          </p:nvPr>
        </p:nvSpPr>
        <p:spPr/>
        <p:txBody>
          <a:bodyPr/>
          <a:lstStyle/>
          <a:p>
            <a:fld id="{5CAA42E6-D604-4E82-B838-E3B1AE1B7360}" type="slidenum">
              <a:rPr lang="lt-LT" smtClean="0"/>
              <a:t>‹#›</a:t>
            </a:fld>
            <a:endParaRPr lang="lt-LT"/>
          </a:p>
        </p:txBody>
      </p:sp>
    </p:spTree>
    <p:extLst>
      <p:ext uri="{BB962C8B-B14F-4D97-AF65-F5344CB8AC3E}">
        <p14:creationId xmlns:p14="http://schemas.microsoft.com/office/powerpoint/2010/main" val="23183093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avadinimo vietos rezervavimo ženklas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lt-LT" smtClean="0"/>
              <a:t>Spustelėję redag. ruoš. pavad. stilių</a:t>
            </a:r>
            <a:endParaRPr lang="lt-LT"/>
          </a:p>
        </p:txBody>
      </p:sp>
      <p:sp>
        <p:nvSpPr>
          <p:cNvPr id="3" name="Teksto vietos rezervavimo ženklas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lt-LT" smtClean="0"/>
              <a:t>Spustelėję redag. ruoš. teksto stilių</a:t>
            </a:r>
          </a:p>
          <a:p>
            <a:pPr lvl="1"/>
            <a:r>
              <a:rPr lang="lt-LT" smtClean="0"/>
              <a:t>Antras lygmuo</a:t>
            </a:r>
          </a:p>
          <a:p>
            <a:pPr lvl="2"/>
            <a:r>
              <a:rPr lang="lt-LT" smtClean="0"/>
              <a:t>Trečias lygmuo</a:t>
            </a:r>
          </a:p>
          <a:p>
            <a:pPr lvl="3"/>
            <a:r>
              <a:rPr lang="lt-LT" smtClean="0"/>
              <a:t>Ketvirtas lygmuo</a:t>
            </a:r>
          </a:p>
          <a:p>
            <a:pPr lvl="4"/>
            <a:r>
              <a:rPr lang="lt-LT" smtClean="0"/>
              <a:t>Penktas lygmuo</a:t>
            </a:r>
            <a:endParaRPr lang="lt-LT"/>
          </a:p>
        </p:txBody>
      </p:sp>
      <p:sp>
        <p:nvSpPr>
          <p:cNvPr id="4" name="Datos vietos rezervavimo ženklas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B59EB9A-D008-4FCB-8770-8D4F8BE00512}" type="datetimeFigureOut">
              <a:rPr lang="lt-LT" smtClean="0"/>
              <a:t>2024-11-05</a:t>
            </a:fld>
            <a:endParaRPr lang="lt-LT"/>
          </a:p>
        </p:txBody>
      </p:sp>
      <p:sp>
        <p:nvSpPr>
          <p:cNvPr id="5" name="Poraštės vietos rezervavimo ženklas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lt-LT"/>
          </a:p>
        </p:txBody>
      </p:sp>
      <p:sp>
        <p:nvSpPr>
          <p:cNvPr id="6" name="Skaidrės numerio vietos rezervavimo ženklas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CAA42E6-D604-4E82-B838-E3B1AE1B7360}" type="slidenum">
              <a:rPr lang="lt-LT" smtClean="0"/>
              <a:t>‹#›</a:t>
            </a:fld>
            <a:endParaRPr lang="lt-LT"/>
          </a:p>
        </p:txBody>
      </p:sp>
    </p:spTree>
    <p:extLst>
      <p:ext uri="{BB962C8B-B14F-4D97-AF65-F5344CB8AC3E}">
        <p14:creationId xmlns:p14="http://schemas.microsoft.com/office/powerpoint/2010/main" val="8754545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lt-L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33.jpeg"/><Relationship Id="rId5" Type="http://schemas.openxmlformats.org/officeDocument/2006/relationships/image" Target="../media/image32.jpeg"/><Relationship Id="rId4" Type="http://schemas.openxmlformats.org/officeDocument/2006/relationships/image" Target="../media/image31.jpeg"/></Relationships>
</file>

<file path=ppt/slides/_rels/slide11.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5" Type="http://schemas.openxmlformats.org/officeDocument/2006/relationships/image" Target="../media/image37.jpeg"/><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jpeg"/><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eg"/></Relationships>
</file>

<file path=ppt/slides/_rels/slide13.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42.jpeg"/><Relationship Id="rId1" Type="http://schemas.openxmlformats.org/officeDocument/2006/relationships/slideLayout" Target="../slideLayouts/slideLayout2.xml"/><Relationship Id="rId4" Type="http://schemas.openxmlformats.org/officeDocument/2006/relationships/image" Target="../media/image44.jpeg"/></Relationships>
</file>

<file path=ppt/slides/_rels/slide14.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jpeg"/><Relationship Id="rId1" Type="http://schemas.openxmlformats.org/officeDocument/2006/relationships/slideLayout" Target="../slideLayouts/slideLayout2.xml"/><Relationship Id="rId5" Type="http://schemas.openxmlformats.org/officeDocument/2006/relationships/image" Target="../media/image48.jpeg"/><Relationship Id="rId4" Type="http://schemas.openxmlformats.org/officeDocument/2006/relationships/image" Target="../media/image47.jpeg"/></Relationships>
</file>

<file path=ppt/slides/_rels/slide15.xml.rels><?xml version="1.0" encoding="UTF-8" standalone="yes"?>
<Relationships xmlns="http://schemas.openxmlformats.org/package/2006/relationships"><Relationship Id="rId3" Type="http://schemas.openxmlformats.org/officeDocument/2006/relationships/image" Target="../media/image50.jpeg"/><Relationship Id="rId2" Type="http://schemas.openxmlformats.org/officeDocument/2006/relationships/image" Target="../media/image49.jpeg"/><Relationship Id="rId1" Type="http://schemas.openxmlformats.org/officeDocument/2006/relationships/slideLayout" Target="../slideLayouts/slideLayout2.xml"/><Relationship Id="rId5" Type="http://schemas.openxmlformats.org/officeDocument/2006/relationships/image" Target="../media/image52.jpeg"/><Relationship Id="rId4" Type="http://schemas.openxmlformats.org/officeDocument/2006/relationships/image" Target="../media/image51.jpeg"/></Relationships>
</file>

<file path=ppt/slides/_rels/slide16.xml.rels><?xml version="1.0" encoding="UTF-8" standalone="yes"?>
<Relationships xmlns="http://schemas.openxmlformats.org/package/2006/relationships"><Relationship Id="rId3" Type="http://schemas.openxmlformats.org/officeDocument/2006/relationships/image" Target="../media/image54.jpeg"/><Relationship Id="rId2" Type="http://schemas.openxmlformats.org/officeDocument/2006/relationships/image" Target="../media/image53.jpeg"/><Relationship Id="rId1" Type="http://schemas.openxmlformats.org/officeDocument/2006/relationships/slideLayout" Target="../slideLayouts/slideLayout2.xml"/><Relationship Id="rId4" Type="http://schemas.openxmlformats.org/officeDocument/2006/relationships/image" Target="../media/image55.jpeg"/></Relationships>
</file>

<file path=ppt/slides/_rels/slide17.xml.rels><?xml version="1.0" encoding="UTF-8" standalone="yes"?>
<Relationships xmlns="http://schemas.openxmlformats.org/package/2006/relationships"><Relationship Id="rId3" Type="http://schemas.openxmlformats.org/officeDocument/2006/relationships/image" Target="../media/image57.jpeg"/><Relationship Id="rId2" Type="http://schemas.openxmlformats.org/officeDocument/2006/relationships/image" Target="../media/image56.jpeg"/><Relationship Id="rId1" Type="http://schemas.openxmlformats.org/officeDocument/2006/relationships/slideLayout" Target="../slideLayouts/slideLayout2.xml"/><Relationship Id="rId5" Type="http://schemas.openxmlformats.org/officeDocument/2006/relationships/image" Target="../media/image59.jpeg"/><Relationship Id="rId4" Type="http://schemas.openxmlformats.org/officeDocument/2006/relationships/image" Target="../media/image58.jpeg"/></Relationships>
</file>

<file path=ppt/slides/_rels/slide18.xml.rels><?xml version="1.0" encoding="UTF-8" standalone="yes"?>
<Relationships xmlns="http://schemas.openxmlformats.org/package/2006/relationships"><Relationship Id="rId3" Type="http://schemas.openxmlformats.org/officeDocument/2006/relationships/image" Target="../media/image61.jpeg"/><Relationship Id="rId2" Type="http://schemas.openxmlformats.org/officeDocument/2006/relationships/image" Target="../media/image60.jpeg"/><Relationship Id="rId1" Type="http://schemas.openxmlformats.org/officeDocument/2006/relationships/slideLayout" Target="../slideLayouts/slideLayout2.xml"/><Relationship Id="rId4" Type="http://schemas.openxmlformats.org/officeDocument/2006/relationships/image" Target="../media/image62.jpeg"/></Relationships>
</file>

<file path=ppt/slides/_rels/slide19.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3.jpeg"/><Relationship Id="rId1" Type="http://schemas.openxmlformats.org/officeDocument/2006/relationships/slideLayout" Target="../slideLayouts/slideLayout2.xml"/><Relationship Id="rId5" Type="http://schemas.openxmlformats.org/officeDocument/2006/relationships/image" Target="../media/image66.jpeg"/><Relationship Id="rId4" Type="http://schemas.openxmlformats.org/officeDocument/2006/relationships/image" Target="../media/image65.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jpeg"/><Relationship Id="rId1" Type="http://schemas.openxmlformats.org/officeDocument/2006/relationships/slideLayout" Target="../slideLayouts/slideLayout2.xml"/><Relationship Id="rId4" Type="http://schemas.openxmlformats.org/officeDocument/2006/relationships/image" Target="../media/image69.jpeg"/></Relationships>
</file>

<file path=ppt/slides/_rels/slide21.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image" Target="../media/image70.jpeg"/><Relationship Id="rId1" Type="http://schemas.openxmlformats.org/officeDocument/2006/relationships/slideLayout" Target="../slideLayouts/slideLayout2.xml"/><Relationship Id="rId5" Type="http://schemas.openxmlformats.org/officeDocument/2006/relationships/image" Target="../media/image73.jpeg"/><Relationship Id="rId4" Type="http://schemas.openxmlformats.org/officeDocument/2006/relationships/image" Target="../media/image72.jpeg"/></Relationships>
</file>

<file path=ppt/slides/_rels/slide22.xml.rels><?xml version="1.0" encoding="UTF-8" standalone="yes"?>
<Relationships xmlns="http://schemas.openxmlformats.org/package/2006/relationships"><Relationship Id="rId3" Type="http://schemas.openxmlformats.org/officeDocument/2006/relationships/image" Target="../media/image75.jpeg"/><Relationship Id="rId2" Type="http://schemas.openxmlformats.org/officeDocument/2006/relationships/image" Target="../media/image74.jpeg"/><Relationship Id="rId1" Type="http://schemas.openxmlformats.org/officeDocument/2006/relationships/slideLayout" Target="../slideLayouts/slideLayout1.xml"/><Relationship Id="rId4" Type="http://schemas.openxmlformats.org/officeDocument/2006/relationships/image" Target="../media/image76.jpeg"/></Relationships>
</file>

<file path=ppt/slides/_rels/slide23.xml.rels><?xml version="1.0" encoding="UTF-8" standalone="yes"?>
<Relationships xmlns="http://schemas.openxmlformats.org/package/2006/relationships"><Relationship Id="rId3" Type="http://schemas.openxmlformats.org/officeDocument/2006/relationships/image" Target="../media/image78.jpeg"/><Relationship Id="rId2" Type="http://schemas.openxmlformats.org/officeDocument/2006/relationships/image" Target="../media/image77.jpeg"/><Relationship Id="rId1" Type="http://schemas.openxmlformats.org/officeDocument/2006/relationships/slideLayout" Target="../slideLayouts/slideLayout1.xml"/><Relationship Id="rId4" Type="http://schemas.openxmlformats.org/officeDocument/2006/relationships/image" Target="../media/image79.jpeg"/></Relationships>
</file>

<file path=ppt/slides/_rels/slide24.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2.xml"/><Relationship Id="rId5" Type="http://schemas.openxmlformats.org/officeDocument/2006/relationships/image" Target="../media/image83.jpeg"/><Relationship Id="rId4" Type="http://schemas.openxmlformats.org/officeDocument/2006/relationships/image" Target="../media/image82.jpeg"/></Relationships>
</file>

<file path=ppt/slides/_rels/slide25.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jpeg"/><Relationship Id="rId1" Type="http://schemas.openxmlformats.org/officeDocument/2006/relationships/slideLayout" Target="../slideLayouts/slideLayout2.xml"/><Relationship Id="rId4" Type="http://schemas.openxmlformats.org/officeDocument/2006/relationships/image" Target="../media/image86.jpeg"/></Relationships>
</file>

<file path=ppt/slides/_rels/slide26.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2.xml"/><Relationship Id="rId5" Type="http://schemas.openxmlformats.org/officeDocument/2006/relationships/image" Target="../media/image90.jpeg"/><Relationship Id="rId4" Type="http://schemas.openxmlformats.org/officeDocument/2006/relationships/image" Target="../media/image89.jpeg"/></Relationships>
</file>

<file path=ppt/slides/_rels/slide27.xml.rels><?xml version="1.0" encoding="UTF-8" standalone="yes"?>
<Relationships xmlns="http://schemas.openxmlformats.org/package/2006/relationships"><Relationship Id="rId3" Type="http://schemas.openxmlformats.org/officeDocument/2006/relationships/image" Target="../media/image92.jpeg"/><Relationship Id="rId2" Type="http://schemas.openxmlformats.org/officeDocument/2006/relationships/image" Target="../media/image91.jpeg"/><Relationship Id="rId1" Type="http://schemas.openxmlformats.org/officeDocument/2006/relationships/slideLayout" Target="../slideLayouts/slideLayout1.xml"/><Relationship Id="rId5" Type="http://schemas.openxmlformats.org/officeDocument/2006/relationships/image" Target="../media/image94.jpeg"/><Relationship Id="rId4" Type="http://schemas.openxmlformats.org/officeDocument/2006/relationships/image" Target="../media/image93.jpeg"/></Relationships>
</file>

<file path=ppt/slides/_rels/slide28.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2.xml"/><Relationship Id="rId5" Type="http://schemas.openxmlformats.org/officeDocument/2006/relationships/image" Target="../media/image98.jpeg"/><Relationship Id="rId4" Type="http://schemas.openxmlformats.org/officeDocument/2006/relationships/image" Target="../media/image97.jpeg"/></Relationships>
</file>

<file path=ppt/slides/_rels/slide29.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jpeg"/><Relationship Id="rId1" Type="http://schemas.openxmlformats.org/officeDocument/2006/relationships/slideLayout" Target="../slideLayouts/slideLayout2.xml"/><Relationship Id="rId4" Type="http://schemas.openxmlformats.org/officeDocument/2006/relationships/image" Target="../media/image101.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30.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jpeg"/><Relationship Id="rId1" Type="http://schemas.openxmlformats.org/officeDocument/2006/relationships/slideLayout" Target="../slideLayouts/slideLayout2.xml"/><Relationship Id="rId4" Type="http://schemas.openxmlformats.org/officeDocument/2006/relationships/image" Target="../media/image104.jpeg"/></Relationships>
</file>

<file path=ppt/slides/_rels/slide31.xml.rels><?xml version="1.0" encoding="UTF-8" standalone="yes"?>
<Relationships xmlns="http://schemas.openxmlformats.org/package/2006/relationships"><Relationship Id="rId3" Type="http://schemas.openxmlformats.org/officeDocument/2006/relationships/image" Target="../media/image106.jpeg"/><Relationship Id="rId2" Type="http://schemas.openxmlformats.org/officeDocument/2006/relationships/image" Target="../media/image105.jpeg"/><Relationship Id="rId1" Type="http://schemas.openxmlformats.org/officeDocument/2006/relationships/slideLayout" Target="../slideLayouts/slideLayout2.xml"/><Relationship Id="rId5" Type="http://schemas.openxmlformats.org/officeDocument/2006/relationships/image" Target="../media/image108.jpeg"/><Relationship Id="rId4" Type="http://schemas.openxmlformats.org/officeDocument/2006/relationships/image" Target="../media/image107.jpeg"/></Relationships>
</file>

<file path=ppt/slides/_rels/slide32.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jpeg"/><Relationship Id="rId1" Type="http://schemas.openxmlformats.org/officeDocument/2006/relationships/slideLayout" Target="../slideLayouts/slideLayout2.xml"/><Relationship Id="rId4" Type="http://schemas.openxmlformats.org/officeDocument/2006/relationships/image" Target="../media/image111.jpeg"/></Relationships>
</file>

<file path=ppt/slides/_rels/slide33.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12.jpeg"/><Relationship Id="rId1" Type="http://schemas.openxmlformats.org/officeDocument/2006/relationships/slideLayout" Target="../slideLayouts/slideLayout2.xml"/><Relationship Id="rId5" Type="http://schemas.openxmlformats.org/officeDocument/2006/relationships/image" Target="../media/image115.jpeg"/><Relationship Id="rId4" Type="http://schemas.openxmlformats.org/officeDocument/2006/relationships/image" Target="../media/image114.jpeg"/></Relationships>
</file>

<file path=ppt/slides/_rels/slide34.xml.rels><?xml version="1.0" encoding="UTF-8" standalone="yes"?>
<Relationships xmlns="http://schemas.openxmlformats.org/package/2006/relationships"><Relationship Id="rId3" Type="http://schemas.openxmlformats.org/officeDocument/2006/relationships/image" Target="../media/image117.jpeg"/><Relationship Id="rId2" Type="http://schemas.openxmlformats.org/officeDocument/2006/relationships/image" Target="../media/image116.jpeg"/><Relationship Id="rId1" Type="http://schemas.openxmlformats.org/officeDocument/2006/relationships/slideLayout" Target="../slideLayouts/slideLayout2.xml"/><Relationship Id="rId4" Type="http://schemas.openxmlformats.org/officeDocument/2006/relationships/image" Target="../media/image118.jpeg"/></Relationships>
</file>

<file path=ppt/slides/_rels/slide35.xml.rels><?xml version="1.0" encoding="UTF-8" standalone="yes"?>
<Relationships xmlns="http://schemas.openxmlformats.org/package/2006/relationships"><Relationship Id="rId3" Type="http://schemas.openxmlformats.org/officeDocument/2006/relationships/image" Target="../media/image120.jpeg"/><Relationship Id="rId2" Type="http://schemas.openxmlformats.org/officeDocument/2006/relationships/image" Target="../media/image119.jpeg"/><Relationship Id="rId1" Type="http://schemas.openxmlformats.org/officeDocument/2006/relationships/slideLayout" Target="../slideLayouts/slideLayout2.xml"/><Relationship Id="rId5" Type="http://schemas.openxmlformats.org/officeDocument/2006/relationships/image" Target="../media/image122.jpeg"/><Relationship Id="rId4" Type="http://schemas.openxmlformats.org/officeDocument/2006/relationships/image" Target="../media/image121.jpeg"/></Relationships>
</file>

<file path=ppt/slides/_rels/slide36.xml.rels><?xml version="1.0" encoding="UTF-8" standalone="yes"?>
<Relationships xmlns="http://schemas.openxmlformats.org/package/2006/relationships"><Relationship Id="rId3" Type="http://schemas.openxmlformats.org/officeDocument/2006/relationships/image" Target="../media/image124.jpeg"/><Relationship Id="rId2" Type="http://schemas.openxmlformats.org/officeDocument/2006/relationships/image" Target="../media/image123.jpeg"/><Relationship Id="rId1" Type="http://schemas.openxmlformats.org/officeDocument/2006/relationships/slideLayout" Target="../slideLayouts/slideLayout2.xml"/><Relationship Id="rId4" Type="http://schemas.openxmlformats.org/officeDocument/2006/relationships/image" Target="../media/image125.jpeg"/></Relationships>
</file>

<file path=ppt/slides/_rels/slide37.xml.rels><?xml version="1.0" encoding="UTF-8" standalone="yes"?>
<Relationships xmlns="http://schemas.openxmlformats.org/package/2006/relationships"><Relationship Id="rId3" Type="http://schemas.openxmlformats.org/officeDocument/2006/relationships/image" Target="../media/image127.jpeg"/><Relationship Id="rId2" Type="http://schemas.openxmlformats.org/officeDocument/2006/relationships/image" Target="../media/image126.jpeg"/><Relationship Id="rId1" Type="http://schemas.openxmlformats.org/officeDocument/2006/relationships/slideLayout" Target="../slideLayouts/slideLayout2.xml"/><Relationship Id="rId4" Type="http://schemas.openxmlformats.org/officeDocument/2006/relationships/image" Target="../media/image128.jpeg"/></Relationships>
</file>

<file path=ppt/slides/_rels/slide38.xml.rels><?xml version="1.0" encoding="UTF-8" standalone="yes"?>
<Relationships xmlns="http://schemas.openxmlformats.org/package/2006/relationships"><Relationship Id="rId3" Type="http://schemas.openxmlformats.org/officeDocument/2006/relationships/image" Target="../media/image130.jpeg"/><Relationship Id="rId2" Type="http://schemas.openxmlformats.org/officeDocument/2006/relationships/image" Target="../media/image129.jpeg"/><Relationship Id="rId1" Type="http://schemas.openxmlformats.org/officeDocument/2006/relationships/slideLayout" Target="../slideLayouts/slideLayout2.xml"/><Relationship Id="rId5" Type="http://schemas.openxmlformats.org/officeDocument/2006/relationships/image" Target="../media/image132.jpeg"/><Relationship Id="rId4" Type="http://schemas.openxmlformats.org/officeDocument/2006/relationships/image" Target="../media/image131.jpeg"/></Relationships>
</file>

<file path=ppt/slides/_rels/slide39.xml.rels><?xml version="1.0" encoding="UTF-8" standalone="yes"?>
<Relationships xmlns="http://schemas.openxmlformats.org/package/2006/relationships"><Relationship Id="rId3" Type="http://schemas.openxmlformats.org/officeDocument/2006/relationships/image" Target="../media/image134.jpeg"/><Relationship Id="rId2" Type="http://schemas.openxmlformats.org/officeDocument/2006/relationships/image" Target="../media/image133.jpeg"/><Relationship Id="rId1" Type="http://schemas.openxmlformats.org/officeDocument/2006/relationships/slideLayout" Target="../slideLayouts/slideLayout2.xml"/><Relationship Id="rId4" Type="http://schemas.openxmlformats.org/officeDocument/2006/relationships/image" Target="../media/image135.jpeg"/></Relationships>
</file>

<file path=ppt/slides/_rels/slide4.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40.xml.rels><?xml version="1.0" encoding="UTF-8" standalone="yes"?>
<Relationships xmlns="http://schemas.openxmlformats.org/package/2006/relationships"><Relationship Id="rId3" Type="http://schemas.openxmlformats.org/officeDocument/2006/relationships/image" Target="../media/image137.jpeg"/><Relationship Id="rId2" Type="http://schemas.openxmlformats.org/officeDocument/2006/relationships/image" Target="../media/image136.jpeg"/><Relationship Id="rId1" Type="http://schemas.openxmlformats.org/officeDocument/2006/relationships/slideLayout" Target="../slideLayouts/slideLayout2.xml"/><Relationship Id="rId4" Type="http://schemas.openxmlformats.org/officeDocument/2006/relationships/image" Target="../media/image138.jpeg"/></Relationships>
</file>

<file path=ppt/slides/_rels/slide41.xml.rels><?xml version="1.0" encoding="UTF-8" standalone="yes"?>
<Relationships xmlns="http://schemas.openxmlformats.org/package/2006/relationships"><Relationship Id="rId3" Type="http://schemas.openxmlformats.org/officeDocument/2006/relationships/image" Target="../media/image140.jpeg"/><Relationship Id="rId2" Type="http://schemas.openxmlformats.org/officeDocument/2006/relationships/image" Target="../media/image139.jpeg"/><Relationship Id="rId1" Type="http://schemas.openxmlformats.org/officeDocument/2006/relationships/slideLayout" Target="../slideLayouts/slideLayout2.xml"/><Relationship Id="rId4" Type="http://schemas.openxmlformats.org/officeDocument/2006/relationships/image" Target="../media/image141.jpeg"/></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5" Type="http://schemas.openxmlformats.org/officeDocument/2006/relationships/image" Target="../media/image18.jpeg"/><Relationship Id="rId4" Type="http://schemas.openxmlformats.org/officeDocument/2006/relationships/image" Target="../media/image17.jpeg"/></Relationships>
</file>

<file path=ppt/slides/_rels/slide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8.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 Id="rId4" Type="http://schemas.openxmlformats.org/officeDocument/2006/relationships/image" Target="../media/image25.jpeg"/></Relationships>
</file>

<file path=ppt/slides/_rels/slide9.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1.xml"/><Relationship Id="rId5" Type="http://schemas.openxmlformats.org/officeDocument/2006/relationships/image" Target="../media/image29.jpeg"/><Relationship Id="rId4" Type="http://schemas.openxmlformats.org/officeDocument/2006/relationships/image" Target="../media/image2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35496" y="116632"/>
            <a:ext cx="5040560" cy="1614041"/>
          </a:xfrm>
        </p:spPr>
        <p:txBody>
          <a:bodyPr>
            <a:normAutofit/>
          </a:bodyPr>
          <a:lstStyle/>
          <a:p>
            <a:r>
              <a:rPr lang="lt-LT" sz="3100" b="1" dirty="0" smtClean="0">
                <a:latin typeface="Red Hat Display SemiBold" panose="020B0604020202020204" charset="0"/>
                <a:ea typeface="Red Hat Display SemiBold" panose="020B0604020202020204" charset="0"/>
                <a:cs typeface="Red Hat Display SemiBold" panose="020B0604020202020204" charset="0"/>
              </a:rPr>
              <a:t>Plungės miesto ir rajono</a:t>
            </a:r>
            <a:br>
              <a:rPr lang="lt-LT" sz="3100" b="1" dirty="0" smtClean="0">
                <a:latin typeface="Red Hat Display SemiBold" panose="020B0604020202020204" charset="0"/>
                <a:ea typeface="Red Hat Display SemiBold" panose="020B0604020202020204" charset="0"/>
                <a:cs typeface="Red Hat Display SemiBold" panose="020B0604020202020204" charset="0"/>
              </a:rPr>
            </a:br>
            <a:r>
              <a:rPr lang="lt-LT" sz="3100" b="1" dirty="0" smtClean="0">
                <a:latin typeface="Red Hat Display SemiBold" panose="020B0604020202020204" charset="0"/>
                <a:ea typeface="Red Hat Display SemiBold" panose="020B0604020202020204" charset="0"/>
                <a:cs typeface="Red Hat Display SemiBold" panose="020B0604020202020204" charset="0"/>
              </a:rPr>
              <a:t>kultūros įstaigų</a:t>
            </a:r>
            <a:r>
              <a:rPr lang="lt-LT" dirty="0" smtClean="0">
                <a:latin typeface="Red Hat Display SemiBold" panose="020B0604020202020204" charset="0"/>
                <a:ea typeface="Red Hat Display SemiBold" panose="020B0604020202020204" charset="0"/>
                <a:cs typeface="Red Hat Display SemiBold" panose="020B0604020202020204" charset="0"/>
              </a:rPr>
              <a:t/>
            </a:r>
            <a:br>
              <a:rPr lang="lt-LT" dirty="0" smtClean="0">
                <a:latin typeface="Red Hat Display SemiBold" panose="020B0604020202020204" charset="0"/>
                <a:ea typeface="Red Hat Display SemiBold" panose="020B0604020202020204" charset="0"/>
                <a:cs typeface="Red Hat Display SemiBold" panose="020B0604020202020204" charset="0"/>
              </a:rPr>
            </a:br>
            <a:r>
              <a:rPr lang="lt-LT" sz="2400" b="0" dirty="0" smtClean="0">
                <a:latin typeface="Red Hat Display SemiBold" panose="020B0604020202020204" charset="0"/>
                <a:ea typeface="Red Hat Display SemiBold" panose="020B0604020202020204" charset="0"/>
                <a:cs typeface="Red Hat Display SemiBold" panose="020B0604020202020204" charset="0"/>
                <a:sym typeface="Red Hat Display SemiBold"/>
              </a:rPr>
              <a:t>Pastatų Būklės Vertinimas</a:t>
            </a:r>
            <a:endParaRPr lang="lt-LT" sz="2400" dirty="0">
              <a:latin typeface="Red Hat Display SemiBold" panose="020B0604020202020204" charset="0"/>
              <a:ea typeface="Red Hat Display SemiBold" panose="020B0604020202020204" charset="0"/>
              <a:cs typeface="Red Hat Display SemiBold" panose="020B0604020202020204" charset="0"/>
            </a:endParaRPr>
          </a:p>
        </p:txBody>
      </p:sp>
      <p:sp>
        <p:nvSpPr>
          <p:cNvPr id="4" name="Google Shape;170;p26"/>
          <p:cNvSpPr txBox="1">
            <a:spLocks/>
          </p:cNvSpPr>
          <p:nvPr/>
        </p:nvSpPr>
        <p:spPr>
          <a:xfrm>
            <a:off x="780308" y="2348880"/>
            <a:ext cx="2386962" cy="763361"/>
          </a:xfrm>
          <a:prstGeom prst="rect">
            <a:avLst/>
          </a:prstGeom>
        </p:spPr>
        <p:txBody>
          <a:bodyPr spcFirstLastPara="1" vert="horz" wrap="square" lIns="91425" tIns="91425" rIns="91425" bIns="91425" rtlCol="0" anchor="t" anchorCtr="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spcBef>
                <a:spcPts val="0"/>
              </a:spcBef>
            </a:pPr>
            <a:endParaRPr lang="lt-LT" sz="1800" dirty="0">
              <a:latin typeface="Asap" panose="020B0604020202020204" charset="-70"/>
            </a:endParaRPr>
          </a:p>
        </p:txBody>
      </p:sp>
      <p:pic>
        <p:nvPicPr>
          <p:cNvPr id="5" name="Google Shape;173;p26"/>
          <p:cNvPicPr preferRelativeResize="0">
            <a:picLocks/>
          </p:cNvPicPr>
          <p:nvPr/>
        </p:nvPicPr>
        <p:blipFill rotWithShape="1">
          <a:blip r:embed="rId2" cstate="email">
            <a:alphaModFix/>
            <a:extLst>
              <a:ext uri="{28A0092B-C50C-407E-A947-70E740481C1C}">
                <a14:useLocalDpi xmlns:a14="http://schemas.microsoft.com/office/drawing/2010/main"/>
              </a:ext>
            </a:extLst>
          </a:blip>
          <a:srcRect/>
          <a:stretch/>
        </p:blipFill>
        <p:spPr>
          <a:xfrm>
            <a:off x="5004048" y="260648"/>
            <a:ext cx="2880320" cy="3096344"/>
          </a:xfrm>
          <a:prstGeom prst="rect">
            <a:avLst/>
          </a:prstGeom>
        </p:spPr>
      </p:pic>
      <p:cxnSp>
        <p:nvCxnSpPr>
          <p:cNvPr id="6" name="Google Shape;171;p26"/>
          <p:cNvCxnSpPr/>
          <p:nvPr/>
        </p:nvCxnSpPr>
        <p:spPr>
          <a:xfrm>
            <a:off x="810400" y="2430875"/>
            <a:ext cx="0" cy="839700"/>
          </a:xfrm>
          <a:prstGeom prst="straightConnector1">
            <a:avLst/>
          </a:prstGeom>
          <a:noFill/>
          <a:ln w="19050" cap="flat" cmpd="sng">
            <a:solidFill>
              <a:schemeClr val="dk1"/>
            </a:solidFill>
            <a:prstDash val="solid"/>
            <a:round/>
            <a:headEnd type="none" w="med" len="med"/>
            <a:tailEnd type="none" w="med" len="med"/>
          </a:ln>
        </p:spPr>
      </p:cxnSp>
      <p:sp>
        <p:nvSpPr>
          <p:cNvPr id="7" name="Google Shape;170;p26"/>
          <p:cNvSpPr txBox="1">
            <a:spLocks/>
          </p:cNvSpPr>
          <p:nvPr/>
        </p:nvSpPr>
        <p:spPr>
          <a:xfrm>
            <a:off x="780308" y="2609425"/>
            <a:ext cx="2386962" cy="502816"/>
          </a:xfrm>
          <a:prstGeom prst="rect">
            <a:avLst/>
          </a:prstGeom>
        </p:spPr>
        <p:txBody>
          <a:bodyPr spcFirstLastPara="1" vert="horz" wrap="square" lIns="91425" tIns="91425" rIns="91425" bIns="91425" rtlCol="0" anchor="t" anchorCtr="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pPr algn="l">
              <a:spcBef>
                <a:spcPts val="0"/>
              </a:spcBef>
            </a:pPr>
            <a:r>
              <a:rPr lang="lt-LT" sz="1800" dirty="0" smtClean="0">
                <a:solidFill>
                  <a:schemeClr val="tx1"/>
                </a:solidFill>
                <a:latin typeface="Asap" panose="020B0604020202020204" charset="-70"/>
              </a:rPr>
              <a:t>2024 m.</a:t>
            </a:r>
            <a:endParaRPr lang="lt-LT" sz="1800" dirty="0">
              <a:solidFill>
                <a:schemeClr val="tx1"/>
              </a:solidFill>
              <a:latin typeface="Asap" panose="020B0604020202020204" charset="-70"/>
            </a:endParaRPr>
          </a:p>
        </p:txBody>
      </p:sp>
      <p:pic>
        <p:nvPicPr>
          <p:cNvPr id="8" name="Paveikslėlis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26223" y="4149078"/>
            <a:ext cx="3177078" cy="2334471"/>
          </a:xfrm>
          <a:prstGeom prst="rect">
            <a:avLst/>
          </a:prstGeom>
        </p:spPr>
      </p:pic>
      <p:pic>
        <p:nvPicPr>
          <p:cNvPr id="9" name="Paveikslėlis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4149079"/>
            <a:ext cx="2915816" cy="2334471"/>
          </a:xfrm>
          <a:prstGeom prst="rect">
            <a:avLst/>
          </a:prstGeom>
        </p:spPr>
      </p:pic>
      <p:pic>
        <p:nvPicPr>
          <p:cNvPr id="10" name="Paveikslėlis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15817" y="4149079"/>
            <a:ext cx="2808312" cy="2302408"/>
          </a:xfrm>
          <a:prstGeom prst="rect">
            <a:avLst/>
          </a:prstGeom>
        </p:spPr>
      </p:pic>
    </p:spTree>
    <p:extLst>
      <p:ext uri="{BB962C8B-B14F-4D97-AF65-F5344CB8AC3E}">
        <p14:creationId xmlns:p14="http://schemas.microsoft.com/office/powerpoint/2010/main" val="37929269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692388" cy="4738538"/>
          </a:xfrm>
        </p:spPr>
        <p:txBody>
          <a:bodyPr>
            <a:normAutofit/>
          </a:bodyPr>
          <a:lstStyle/>
          <a:p>
            <a:pPr algn="l"/>
            <a:r>
              <a:rPr lang="lt-LT" sz="3000" b="1" dirty="0" smtClean="0"/>
              <a:t>Fasadas ir </a:t>
            </a:r>
            <a:r>
              <a:rPr lang="lt-LT" sz="3000" b="1" dirty="0" err="1" smtClean="0"/>
              <a:t>nuogrinda</a:t>
            </a:r>
            <a:r>
              <a:rPr lang="lt-LT" sz="3000" b="1" dirty="0" smtClean="0"/>
              <a:t>:</a:t>
            </a:r>
            <a:r>
              <a:rPr lang="lt-LT" dirty="0" smtClean="0"/>
              <a:t/>
            </a:r>
            <a:br>
              <a:rPr lang="lt-LT" dirty="0" smtClean="0"/>
            </a:br>
            <a:r>
              <a:rPr lang="lt-LT" sz="1200" dirty="0" err="1" smtClean="0">
                <a:latin typeface="Asap"/>
              </a:rPr>
              <a:t>nuogrinda</a:t>
            </a:r>
            <a:r>
              <a:rPr lang="lt-LT" sz="1200" dirty="0" smtClean="0">
                <a:latin typeface="Asap"/>
              </a:rPr>
              <a:t>  vietomis išsikraipiusi, pietinėje statinio pusėje buvo įrenginėjama, sutvarkyta. Lietaus nuvedimo sistema rekonstruota ir yra nuvesta į surinkimo  šulinius. Vietomis pastebimi sienų skilimai.</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smtClean="0">
                <a:latin typeface="Asap"/>
              </a:rPr>
              <a:t/>
            </a:r>
            <a:br>
              <a:rPr lang="lt-LT" sz="1200" dirty="0" smtClean="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 sienų skilimus užtaisyti kosmetinių remontų metu, atstatyti išsikraipiusią </a:t>
            </a:r>
            <a:r>
              <a:rPr lang="lt-LT" sz="1200" dirty="0" err="1" smtClean="0">
                <a:latin typeface="Asap"/>
              </a:rPr>
              <a:t>nuogrindą</a:t>
            </a:r>
            <a:r>
              <a:rPr lang="lt-LT" sz="1200" dirty="0" smtClean="0">
                <a:latin typeface="Asap"/>
              </a:rPr>
              <a:t>.</a:t>
            </a:r>
            <a:endParaRPr lang="lt-LT" dirty="0"/>
          </a:p>
        </p:txBody>
      </p:sp>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940152" y="3140968"/>
            <a:ext cx="3066799" cy="2952328"/>
          </a:xfrm>
          <a:prstGeom prst="rect">
            <a:avLst/>
          </a:prstGeom>
        </p:spPr>
      </p:pic>
      <p:pic>
        <p:nvPicPr>
          <p:cNvPr id="8" name="Paveikslėlis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3222104" y="242392"/>
            <a:ext cx="2466020" cy="2790564"/>
          </a:xfrm>
          <a:prstGeom prst="rect">
            <a:avLst/>
          </a:prstGeom>
        </p:spPr>
      </p:pic>
      <p:pic>
        <p:nvPicPr>
          <p:cNvPr id="9" name="Paveikslėlis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2968026" y="3124254"/>
            <a:ext cx="3150604" cy="2787480"/>
          </a:xfrm>
          <a:prstGeom prst="rect">
            <a:avLst/>
          </a:prstGeom>
        </p:spPr>
      </p:pic>
      <p:sp>
        <p:nvSpPr>
          <p:cNvPr id="3" name="Turinio vietos rezervavimo ženklas 2"/>
          <p:cNvSpPr>
            <a:spLocks noGrp="1"/>
          </p:cNvSpPr>
          <p:nvPr>
            <p:ph idx="1"/>
          </p:nvPr>
        </p:nvSpPr>
        <p:spPr>
          <a:xfrm>
            <a:off x="3059832" y="44624"/>
            <a:ext cx="861142" cy="360040"/>
          </a:xfrm>
        </p:spPr>
        <p:txBody>
          <a:bodyPr>
            <a:normAutofit fontScale="55000" lnSpcReduction="20000"/>
          </a:bodyPr>
          <a:lstStyle/>
          <a:p>
            <a:pPr marL="0" indent="0">
              <a:buNone/>
            </a:pPr>
            <a:r>
              <a:rPr lang="lt-LT" dirty="0" smtClean="0"/>
              <a:t>    Prieš</a:t>
            </a:r>
            <a:endParaRPr lang="lt-LT" dirty="0"/>
          </a:p>
        </p:txBody>
      </p:sp>
      <p:sp>
        <p:nvSpPr>
          <p:cNvPr id="6" name="TextBox 5"/>
          <p:cNvSpPr txBox="1"/>
          <p:nvPr/>
        </p:nvSpPr>
        <p:spPr>
          <a:xfrm>
            <a:off x="6084168" y="39821"/>
            <a:ext cx="420500" cy="369332"/>
          </a:xfrm>
          <a:prstGeom prst="rect">
            <a:avLst/>
          </a:prstGeom>
          <a:noFill/>
        </p:spPr>
        <p:txBody>
          <a:bodyPr wrap="none" rtlCol="0">
            <a:spAutoFit/>
          </a:bodyPr>
          <a:lstStyle/>
          <a:p>
            <a:r>
              <a:rPr lang="lt-LT" dirty="0" smtClean="0"/>
              <a:t>Po</a:t>
            </a:r>
            <a:endParaRPr lang="lt-LT" dirty="0"/>
          </a:p>
        </p:txBody>
      </p:sp>
      <p:pic>
        <p:nvPicPr>
          <p:cNvPr id="7" name="Paveikslėlis 6"/>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972664" y="404664"/>
            <a:ext cx="2843808" cy="2466020"/>
          </a:xfrm>
          <a:prstGeom prst="rect">
            <a:avLst/>
          </a:prstGeom>
        </p:spPr>
      </p:pic>
    </p:spTree>
    <p:extLst>
      <p:ext uri="{BB962C8B-B14F-4D97-AF65-F5344CB8AC3E}">
        <p14:creationId xmlns:p14="http://schemas.microsoft.com/office/powerpoint/2010/main" val="3449351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314600" cy="5026570"/>
          </a:xfrm>
        </p:spPr>
        <p:txBody>
          <a:bodyPr>
            <a:normAutofit fontScale="90000"/>
          </a:bodyPr>
          <a:lstStyle/>
          <a:p>
            <a:pPr algn="l"/>
            <a:r>
              <a:rPr lang="lt-LT" sz="3000" b="1" dirty="0" smtClean="0"/>
              <a:t>Vidaus patalpos:</a:t>
            </a:r>
            <a:br>
              <a:rPr lang="lt-LT" sz="3000" b="1" dirty="0" smtClean="0"/>
            </a:br>
            <a:r>
              <a:rPr lang="lt-LT" sz="1300" dirty="0" smtClean="0">
                <a:latin typeface="Asap"/>
              </a:rPr>
              <a:t>Koridoriaus lubose pastebėta atšokęs glaistas ir dažai. (dėl seniau per </a:t>
            </a:r>
            <a:r>
              <a:rPr lang="lt-LT" sz="1300" dirty="0" err="1" smtClean="0">
                <a:latin typeface="Asap"/>
              </a:rPr>
              <a:t>įlają</a:t>
            </a:r>
            <a:r>
              <a:rPr lang="lt-LT" sz="1300" dirty="0" smtClean="0">
                <a:latin typeface="Asap"/>
              </a:rPr>
              <a:t> prabėgusio lietaus vandens). Grindys, dėl sėdusio pamato, įskilusios, aštrios briaunos. Lango rėmo medinė konstrukcija dėl senumo supuvusi, sudulusi. </a:t>
            </a:r>
            <a:r>
              <a:rPr lang="lt-LT" sz="1200" b="1" dirty="0" smtClean="0">
                <a:latin typeface="Asap"/>
              </a:rPr>
              <a:t/>
            </a:r>
            <a:br>
              <a:rPr lang="lt-LT" sz="1200" b="1" dirty="0" smtClean="0">
                <a:latin typeface="Asap"/>
              </a:rPr>
            </a:br>
            <a:r>
              <a:rPr lang="lt-LT" sz="1200" b="1" dirty="0" smtClean="0">
                <a:latin typeface="Asap"/>
              </a:rPr>
              <a:t/>
            </a:r>
            <a:br>
              <a:rPr lang="lt-LT" sz="1200" b="1" dirty="0" smtClean="0">
                <a:latin typeface="Asap"/>
              </a:rPr>
            </a:br>
            <a:r>
              <a:rPr lang="lt-LT" sz="1200" b="1" dirty="0">
                <a:latin typeface="Asap"/>
              </a:rPr>
              <a:t/>
            </a:r>
            <a:br>
              <a:rPr lang="lt-LT" sz="1200" b="1" dirty="0">
                <a:latin typeface="Asap"/>
              </a:rPr>
            </a:br>
            <a:r>
              <a:rPr lang="lt-LT" sz="1200" b="1" dirty="0" smtClean="0">
                <a:latin typeface="Asap"/>
              </a:rPr>
              <a:t>Rekomendacija:</a:t>
            </a:r>
            <a:br>
              <a:rPr lang="lt-LT" sz="1200" b="1" dirty="0" smtClean="0">
                <a:latin typeface="Asap"/>
              </a:rPr>
            </a:br>
            <a:r>
              <a:rPr lang="lt-LT" sz="1300" dirty="0" smtClean="0">
                <a:latin typeface="Asap"/>
              </a:rPr>
              <a:t>lubas reikalinga užglaistyti ir perdažyti, (nes šiuo metu </a:t>
            </a:r>
            <a:r>
              <a:rPr lang="lt-LT" sz="1300" dirty="0" err="1" smtClean="0">
                <a:latin typeface="Asap"/>
              </a:rPr>
              <a:t>įlaja</a:t>
            </a:r>
            <a:r>
              <a:rPr lang="lt-LT" sz="1300" dirty="0" smtClean="0">
                <a:latin typeface="Asap"/>
              </a:rPr>
              <a:t> jau suremontuota, lietaus vanduo tikėtina neprasiskverbs į vidaus patalpas). Betonines grindis nušlifuoti ir užtaisyti išlyginamuoju mišiniu. Esant galimybei atlikti išskirtinės formos lango rekonstrukciją.</a:t>
            </a:r>
            <a:r>
              <a:rPr lang="lt-LT" sz="1200" b="1" dirty="0" smtClean="0">
                <a:latin typeface="Asap"/>
              </a:rPr>
              <a:t/>
            </a:r>
            <a:br>
              <a:rPr lang="lt-LT" sz="1200" b="1" dirty="0" smtClean="0">
                <a:latin typeface="Asap"/>
              </a:rPr>
            </a:br>
            <a:r>
              <a:rPr lang="lt-LT" sz="3000" b="1" dirty="0" smtClean="0"/>
              <a:t/>
            </a:r>
            <a:br>
              <a:rPr lang="lt-LT" sz="3000" b="1" dirty="0" smtClean="0"/>
            </a:br>
            <a:endParaRPr lang="lt-LT" sz="3000" b="1"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153442" y="47358"/>
            <a:ext cx="2747243" cy="2850201"/>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15816" y="44624"/>
            <a:ext cx="3227851" cy="2852936"/>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05560" y="3068960"/>
            <a:ext cx="3238107" cy="3024336"/>
          </a:xfrm>
          <a:prstGeom prst="rect">
            <a:avLst/>
          </a:prstGeom>
        </p:spPr>
      </p:pic>
      <p:pic>
        <p:nvPicPr>
          <p:cNvPr id="7" name="Paveikslėlis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228184" y="3068960"/>
            <a:ext cx="2736304" cy="3024336"/>
          </a:xfrm>
          <a:prstGeom prst="rect">
            <a:avLst/>
          </a:prstGeom>
        </p:spPr>
      </p:pic>
    </p:spTree>
    <p:extLst>
      <p:ext uri="{BB962C8B-B14F-4D97-AF65-F5344CB8AC3E}">
        <p14:creationId xmlns:p14="http://schemas.microsoft.com/office/powerpoint/2010/main" val="5329261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323528" y="260648"/>
            <a:ext cx="2602632" cy="5530626"/>
          </a:xfrm>
        </p:spPr>
        <p:txBody>
          <a:bodyPr>
            <a:normAutofit/>
          </a:bodyPr>
          <a:lstStyle/>
          <a:p>
            <a:pPr algn="l"/>
            <a:r>
              <a:rPr lang="lt-LT" dirty="0" smtClean="0"/>
              <a:t>Vidaus patalpos:</a:t>
            </a:r>
            <a:br>
              <a:rPr lang="lt-LT" dirty="0" smtClean="0"/>
            </a:br>
            <a:r>
              <a:rPr lang="lt-LT" sz="1200" dirty="0" smtClean="0">
                <a:latin typeface="Asap"/>
              </a:rPr>
              <a:t>aktų salėje medinių grindų danga, dėl didelės eksploatacijos, išsitrynusi, atsilupinėję dažai. Šviestuvai išlikę kaitriniai, kurie morališkai pasenę, skleidžia mažiau šviesos ir vartoja daugiau elektros energijos sąnaudų.</a:t>
            </a:r>
            <a:br>
              <a:rPr lang="lt-LT" sz="1200" dirty="0" smtClean="0">
                <a:latin typeface="Asap"/>
              </a:rPr>
            </a:br>
            <a:r>
              <a:rPr lang="lt-LT" sz="1200" dirty="0" smtClean="0">
                <a:latin typeface="Asap"/>
              </a:rPr>
              <a:t>Šokių salėje, kurioje vyksta repeticijos, grindys nusėdusios. </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 šlifuoti ir lakuoti medines grindis, arba pakeisti į kitą dangą, kuri būtų atsparesnė trinčiai. Pakeisti šviestuvus. Šokių salėje, esant galimybei, numatyti grindų kapitalinį remontą. </a:t>
            </a:r>
            <a:br>
              <a:rPr lang="lt-LT" sz="1200" dirty="0" smtClean="0">
                <a:latin typeface="Asap"/>
              </a:rPr>
            </a:br>
            <a:endParaRPr lang="lt-LT"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940152" y="116632"/>
            <a:ext cx="3106341" cy="2736304"/>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43807" y="116632"/>
            <a:ext cx="3096345" cy="2736304"/>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97591" y="3212976"/>
            <a:ext cx="3121948" cy="2701763"/>
          </a:xfrm>
          <a:prstGeom prst="rect">
            <a:avLst/>
          </a:prstGeom>
        </p:spPr>
      </p:pic>
      <p:pic>
        <p:nvPicPr>
          <p:cNvPr id="7" name="Paveikslėlis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40152" y="3212975"/>
            <a:ext cx="3083835" cy="2701763"/>
          </a:xfrm>
          <a:prstGeom prst="rect">
            <a:avLst/>
          </a:prstGeom>
        </p:spPr>
      </p:pic>
    </p:spTree>
    <p:extLst>
      <p:ext uri="{BB962C8B-B14F-4D97-AF65-F5344CB8AC3E}">
        <p14:creationId xmlns:p14="http://schemas.microsoft.com/office/powerpoint/2010/main" val="24773629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8;p30"/>
          <p:cNvSpPr txBox="1">
            <a:spLocks/>
          </p:cNvSpPr>
          <p:nvPr/>
        </p:nvSpPr>
        <p:spPr>
          <a:xfrm>
            <a:off x="4716016" y="2482624"/>
            <a:ext cx="4161600" cy="699537"/>
          </a:xfrm>
          <a:prstGeom prst="rect">
            <a:avLst/>
          </a:prstGeom>
          <a:solidFill>
            <a:schemeClr val="tx1">
              <a:lumMod val="65000"/>
              <a:lumOff val="35000"/>
            </a:schemeClr>
          </a:solidFill>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lt-LT" sz="5000" b="1" dirty="0" smtClean="0">
                <a:solidFill>
                  <a:schemeClr val="bg1"/>
                </a:solidFill>
                <a:latin typeface="Red Hat Display SemiBold" panose="020B0604020202020204" charset="0"/>
                <a:ea typeface="Red Hat Display SemiBold" panose="020B0604020202020204" charset="0"/>
                <a:cs typeface="Red Hat Display SemiBold" panose="020B0604020202020204" charset="0"/>
              </a:rPr>
              <a:t>03</a:t>
            </a:r>
            <a:endParaRPr lang="en" sz="5000" b="1" dirty="0">
              <a:solidFill>
                <a:schemeClr val="bg1"/>
              </a:solidFill>
              <a:latin typeface="Red Hat Display SemiBold" panose="020B0604020202020204" charset="0"/>
              <a:ea typeface="Red Hat Display SemiBold" panose="020B0604020202020204" charset="0"/>
              <a:cs typeface="Red Hat Display SemiBold" panose="020B0604020202020204" charset="0"/>
            </a:endParaRPr>
          </a:p>
        </p:txBody>
      </p:sp>
      <p:sp>
        <p:nvSpPr>
          <p:cNvPr id="5" name="Antraštė 1"/>
          <p:cNvSpPr>
            <a:spLocks noGrp="1"/>
          </p:cNvSpPr>
          <p:nvPr>
            <p:ph type="title"/>
          </p:nvPr>
        </p:nvSpPr>
        <p:spPr>
          <a:xfrm>
            <a:off x="4788024" y="3501008"/>
            <a:ext cx="4327100" cy="2520280"/>
          </a:xfrm>
        </p:spPr>
        <p:txBody>
          <a:bodyPr>
            <a:normAutofit/>
          </a:bodyPr>
          <a:lstStyle/>
          <a:p>
            <a:pPr lvl="0"/>
            <a:r>
              <a:rPr lang="lt-LT" sz="2700" b="1" dirty="0" smtClean="0">
                <a:latin typeface="Red Hat Display SemiBold" panose="020B0604020202020204" charset="0"/>
                <a:ea typeface="Red Hat Display SemiBold" panose="020B0604020202020204" charset="0"/>
                <a:cs typeface="Red Hat Display SemiBold" panose="020B0604020202020204" charset="0"/>
              </a:rPr>
              <a:t>Plungės r. sav. </a:t>
            </a:r>
            <a:r>
              <a:rPr lang="lt-LT" sz="2700" b="1" dirty="0" err="1" smtClean="0">
                <a:latin typeface="Red Hat Display SemiBold" panose="020B0604020202020204" charset="0"/>
                <a:ea typeface="Red Hat Display SemiBold" panose="020B0604020202020204" charset="0"/>
                <a:cs typeface="Red Hat Display SemiBold" panose="020B0604020202020204" charset="0"/>
              </a:rPr>
              <a:t>Šateikių</a:t>
            </a:r>
            <a:r>
              <a:rPr lang="lt-LT" sz="2700" b="1" dirty="0" smtClean="0">
                <a:latin typeface="Red Hat Display SemiBold" panose="020B0604020202020204" charset="0"/>
                <a:ea typeface="Red Hat Display SemiBold" panose="020B0604020202020204" charset="0"/>
                <a:cs typeface="Red Hat Display SemiBold" panose="020B0604020202020204" charset="0"/>
              </a:rPr>
              <a:t> kultūros centras;</a:t>
            </a:r>
            <a:br>
              <a:rPr lang="lt-LT" sz="2700" b="1" dirty="0" smtClean="0">
                <a:latin typeface="Red Hat Display SemiBold" panose="020B0604020202020204" charset="0"/>
                <a:ea typeface="Red Hat Display SemiBold" panose="020B0604020202020204" charset="0"/>
                <a:cs typeface="Red Hat Display SemiBold" panose="020B0604020202020204" charset="0"/>
              </a:rPr>
            </a:br>
            <a:r>
              <a:rPr lang="lt-LT" sz="2700" b="1" dirty="0" smtClean="0">
                <a:latin typeface="Red Hat Display SemiBold" panose="020B0604020202020204" charset="0"/>
                <a:ea typeface="Red Hat Display SemiBold" panose="020B0604020202020204" charset="0"/>
                <a:cs typeface="Red Hat Display SemiBold" panose="020B0604020202020204" charset="0"/>
              </a:rPr>
              <a:t> </a:t>
            </a:r>
            <a:r>
              <a:rPr lang="lt-LT" sz="2200" dirty="0" smtClean="0">
                <a:latin typeface="Red Hat Display SemiBold" panose="020B0604020202020204" charset="0"/>
                <a:ea typeface="Red Hat Display SemiBold" panose="020B0604020202020204" charset="0"/>
                <a:cs typeface="Red Hat Display SemiBold" panose="020B0604020202020204" charset="0"/>
              </a:rPr>
              <a:t>Žemaitės g. 14 </a:t>
            </a:r>
            <a:r>
              <a:rPr lang="lt-LT" sz="2200" dirty="0" err="1" smtClean="0">
                <a:latin typeface="Red Hat Display SemiBold" panose="020B0604020202020204" charset="0"/>
                <a:ea typeface="Red Hat Display SemiBold" panose="020B0604020202020204" charset="0"/>
                <a:cs typeface="Red Hat Display SemiBold" panose="020B0604020202020204" charset="0"/>
              </a:rPr>
              <a:t>Šateikių</a:t>
            </a:r>
            <a:r>
              <a:rPr lang="lt-LT" sz="2200" dirty="0" smtClean="0">
                <a:latin typeface="Red Hat Display SemiBold" panose="020B0604020202020204" charset="0"/>
                <a:ea typeface="Red Hat Display SemiBold" panose="020B0604020202020204" charset="0"/>
                <a:cs typeface="Red Hat Display SemiBold" panose="020B0604020202020204" charset="0"/>
              </a:rPr>
              <a:t> k., </a:t>
            </a:r>
            <a:r>
              <a:rPr lang="lt-LT" sz="2200" dirty="0" err="1" smtClean="0">
                <a:latin typeface="Red Hat Display SemiBold" panose="020B0604020202020204" charset="0"/>
                <a:ea typeface="Red Hat Display SemiBold" panose="020B0604020202020204" charset="0"/>
                <a:cs typeface="Red Hat Display SemiBold" panose="020B0604020202020204" charset="0"/>
              </a:rPr>
              <a:t>Šateikių</a:t>
            </a:r>
            <a:r>
              <a:rPr lang="lt-LT" sz="2200" dirty="0" smtClean="0">
                <a:latin typeface="Red Hat Display SemiBold" panose="020B0604020202020204" charset="0"/>
                <a:ea typeface="Red Hat Display SemiBold" panose="020B0604020202020204" charset="0"/>
                <a:cs typeface="Red Hat Display SemiBold" panose="020B0604020202020204" charset="0"/>
              </a:rPr>
              <a:t> sen., Plungės </a:t>
            </a:r>
            <a:r>
              <a:rPr lang="lt-LT" sz="2200" dirty="0" err="1" smtClean="0">
                <a:latin typeface="Red Hat Display SemiBold" panose="020B0604020202020204" charset="0"/>
                <a:ea typeface="Red Hat Display SemiBold" panose="020B0604020202020204" charset="0"/>
                <a:cs typeface="Red Hat Display SemiBold" panose="020B0604020202020204" charset="0"/>
              </a:rPr>
              <a:t>raj</a:t>
            </a:r>
            <a:r>
              <a:rPr lang="lt-LT" sz="2200" dirty="0" smtClean="0">
                <a:latin typeface="Red Hat Display SemiBold" panose="020B0604020202020204" charset="0"/>
                <a:ea typeface="Red Hat Display SemiBold" panose="020B0604020202020204" charset="0"/>
                <a:cs typeface="Red Hat Display SemiBold" panose="020B0604020202020204" charset="0"/>
              </a:rPr>
              <a:t>.</a:t>
            </a:r>
            <a:r>
              <a:rPr lang="lt-LT" b="1" dirty="0" smtClean="0">
                <a:latin typeface="Asap" panose="020B0604020202020204" charset="-70"/>
              </a:rPr>
              <a:t/>
            </a:r>
            <a:br>
              <a:rPr lang="lt-LT" b="1" dirty="0" smtClean="0">
                <a:latin typeface="Asap" panose="020B0604020202020204" charset="-70"/>
              </a:rPr>
            </a:br>
            <a:endParaRPr lang="lt-LT" dirty="0"/>
          </a:p>
        </p:txBody>
      </p:sp>
      <p:cxnSp>
        <p:nvCxnSpPr>
          <p:cNvPr id="6" name="Google Shape;237;p30"/>
          <p:cNvCxnSpPr/>
          <p:nvPr/>
        </p:nvCxnSpPr>
        <p:spPr>
          <a:xfrm>
            <a:off x="4728003" y="3645024"/>
            <a:ext cx="0" cy="1345800"/>
          </a:xfrm>
          <a:prstGeom prst="straightConnector1">
            <a:avLst/>
          </a:prstGeom>
          <a:noFill/>
          <a:ln w="19050" cap="flat" cmpd="sng">
            <a:solidFill>
              <a:schemeClr val="dk1"/>
            </a:solidFill>
            <a:prstDash val="solid"/>
            <a:round/>
            <a:headEnd type="none" w="med" len="med"/>
            <a:tailEnd type="none" w="med" len="med"/>
          </a:ln>
        </p:spPr>
      </p:cxnSp>
      <p:pic>
        <p:nvPicPr>
          <p:cNvPr id="7" name="Paveikslėlis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7504" y="116632"/>
            <a:ext cx="3347864" cy="2592288"/>
          </a:xfrm>
          <a:prstGeom prst="rect">
            <a:avLst/>
          </a:prstGeom>
        </p:spPr>
      </p:pic>
      <p:pic>
        <p:nvPicPr>
          <p:cNvPr id="8" name="Paveikslėlis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7504" y="2996952"/>
            <a:ext cx="3347864" cy="2664296"/>
          </a:xfrm>
          <a:prstGeom prst="rect">
            <a:avLst/>
          </a:prstGeom>
        </p:spPr>
      </p:pic>
      <p:pic>
        <p:nvPicPr>
          <p:cNvPr id="9" name="Paveikslėlis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11960" y="116632"/>
            <a:ext cx="4464496" cy="2160240"/>
          </a:xfrm>
          <a:prstGeom prst="rect">
            <a:avLst/>
          </a:prstGeom>
        </p:spPr>
      </p:pic>
    </p:spTree>
    <p:extLst>
      <p:ext uri="{BB962C8B-B14F-4D97-AF65-F5344CB8AC3E}">
        <p14:creationId xmlns:p14="http://schemas.microsoft.com/office/powerpoint/2010/main" val="42282745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530624" cy="4738538"/>
          </a:xfrm>
        </p:spPr>
        <p:txBody>
          <a:bodyPr>
            <a:normAutofit/>
          </a:bodyPr>
          <a:lstStyle/>
          <a:p>
            <a:pPr algn="l"/>
            <a:r>
              <a:rPr lang="lt-LT" sz="3000" b="1" dirty="0" smtClean="0"/>
              <a:t>Fasadas, stogas, </a:t>
            </a:r>
            <a:r>
              <a:rPr lang="lt-LT" sz="3000" b="1" dirty="0" err="1" smtClean="0"/>
              <a:t>nuogrinda</a:t>
            </a:r>
            <a:r>
              <a:rPr lang="lt-LT" sz="3000" b="1" dirty="0" smtClean="0"/>
              <a:t>:</a:t>
            </a:r>
            <a:br>
              <a:rPr lang="lt-LT" sz="3000" b="1" dirty="0" smtClean="0"/>
            </a:br>
            <a:r>
              <a:rPr lang="lt-LT" sz="1300" dirty="0" smtClean="0">
                <a:latin typeface="Asap"/>
              </a:rPr>
              <a:t>fasadinio tinko ištrupėjimas ir atšokęs cokolio profilis.</a:t>
            </a:r>
            <a:br>
              <a:rPr lang="lt-LT" sz="1300" dirty="0" smtClean="0">
                <a:latin typeface="Asap"/>
              </a:rPr>
            </a:br>
            <a:r>
              <a:rPr lang="lt-LT" sz="1300" dirty="0" smtClean="0">
                <a:latin typeface="Asap"/>
              </a:rPr>
              <a:t>Bet rimtų defektų nepastebėta – fasadas, </a:t>
            </a:r>
            <a:r>
              <a:rPr lang="lt-LT" sz="1300" dirty="0" err="1" smtClean="0">
                <a:latin typeface="Asap"/>
              </a:rPr>
              <a:t>nuogrinda</a:t>
            </a:r>
            <a:r>
              <a:rPr lang="lt-LT" sz="1300" dirty="0" smtClean="0">
                <a:latin typeface="Asap"/>
              </a:rPr>
              <a:t> ir stogas tvarkingi.</a:t>
            </a:r>
            <a:br>
              <a:rPr lang="lt-LT" sz="1300" dirty="0" smtClean="0">
                <a:latin typeface="Asap"/>
              </a:rPr>
            </a:br>
            <a:r>
              <a:rPr lang="lt-LT" sz="1300" dirty="0">
                <a:latin typeface="Asap"/>
              </a:rPr>
              <a:t/>
            </a:r>
            <a:br>
              <a:rPr lang="lt-LT" sz="1300" dirty="0">
                <a:latin typeface="Asap"/>
              </a:rPr>
            </a:br>
            <a:r>
              <a:rPr lang="lt-LT" sz="1300" dirty="0" smtClean="0">
                <a:latin typeface="Asap"/>
              </a:rPr>
              <a:t/>
            </a:r>
            <a:br>
              <a:rPr lang="lt-LT" sz="1300" dirty="0" smtClean="0">
                <a:latin typeface="Asap"/>
              </a:rPr>
            </a:br>
            <a:r>
              <a:rPr lang="lt-LT" sz="1300" dirty="0" smtClean="0">
                <a:latin typeface="Asap"/>
              </a:rPr>
              <a:t/>
            </a:r>
            <a:br>
              <a:rPr lang="lt-LT" sz="1300" dirty="0" smtClean="0">
                <a:latin typeface="Asap"/>
              </a:rPr>
            </a:br>
            <a:r>
              <a:rPr lang="lt-LT" sz="1300" dirty="0">
                <a:latin typeface="Asap"/>
              </a:rPr>
              <a:t/>
            </a:r>
            <a:br>
              <a:rPr lang="lt-LT" sz="1300" dirty="0">
                <a:latin typeface="Asap"/>
              </a:rPr>
            </a:br>
            <a:r>
              <a:rPr lang="lt-LT" sz="1300" dirty="0" smtClean="0">
                <a:latin typeface="Asap"/>
              </a:rPr>
              <a:t/>
            </a:r>
            <a:br>
              <a:rPr lang="lt-LT" sz="1300" dirty="0" smtClean="0">
                <a:latin typeface="Asap"/>
              </a:rPr>
            </a:br>
            <a:r>
              <a:rPr lang="lt-LT" sz="1300" dirty="0">
                <a:latin typeface="Asap"/>
              </a:rPr>
              <a:t/>
            </a:r>
            <a:br>
              <a:rPr lang="lt-LT" sz="1300" dirty="0">
                <a:latin typeface="Asap"/>
              </a:rPr>
            </a:br>
            <a:r>
              <a:rPr lang="lt-LT" sz="1300" dirty="0">
                <a:latin typeface="Asap"/>
              </a:rPr>
              <a:t/>
            </a:r>
            <a:br>
              <a:rPr lang="lt-LT" sz="1300" dirty="0">
                <a:latin typeface="Asap"/>
              </a:rPr>
            </a:br>
            <a:r>
              <a:rPr lang="lt-LT" sz="1300" dirty="0" smtClean="0">
                <a:latin typeface="Asap"/>
              </a:rPr>
              <a:t/>
            </a:r>
            <a:br>
              <a:rPr lang="lt-LT" sz="1300" dirty="0" smtClean="0">
                <a:latin typeface="Asap"/>
              </a:rPr>
            </a:br>
            <a:r>
              <a:rPr lang="lt-LT" sz="1300" b="1" dirty="0" smtClean="0">
                <a:latin typeface="Asap"/>
              </a:rPr>
              <a:t>Rekomendacija:</a:t>
            </a:r>
            <a:r>
              <a:rPr lang="lt-LT" sz="1300" dirty="0" smtClean="0">
                <a:latin typeface="Asap"/>
              </a:rPr>
              <a:t/>
            </a:r>
            <a:br>
              <a:rPr lang="lt-LT" sz="1300" dirty="0" smtClean="0">
                <a:latin typeface="Asap"/>
              </a:rPr>
            </a:br>
            <a:r>
              <a:rPr lang="lt-LT" sz="1300" dirty="0" smtClean="0">
                <a:latin typeface="Asap"/>
              </a:rPr>
              <a:t>Užtaisyti pažeistą dekoratyvinio tinko vietą.</a:t>
            </a:r>
            <a:endParaRPr lang="lt-LT" sz="1300" dirty="0">
              <a:latin typeface="Asap"/>
            </a:endParaRPr>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920383" y="332656"/>
            <a:ext cx="3213100" cy="2520280"/>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99967" y="332656"/>
            <a:ext cx="2795803" cy="2520280"/>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099967" y="2996952"/>
            <a:ext cx="2696169" cy="2996952"/>
          </a:xfrm>
          <a:prstGeom prst="rect">
            <a:avLst/>
          </a:prstGeom>
        </p:spPr>
      </p:pic>
      <p:pic>
        <p:nvPicPr>
          <p:cNvPr id="7" name="Paveikslėlis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895770" y="3010530"/>
            <a:ext cx="3221448" cy="2983373"/>
          </a:xfrm>
          <a:prstGeom prst="rect">
            <a:avLst/>
          </a:prstGeom>
        </p:spPr>
      </p:pic>
    </p:spTree>
    <p:extLst>
      <p:ext uri="{BB962C8B-B14F-4D97-AF65-F5344CB8AC3E}">
        <p14:creationId xmlns:p14="http://schemas.microsoft.com/office/powerpoint/2010/main" val="27536758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251520" y="274638"/>
            <a:ext cx="2448272" cy="6178698"/>
          </a:xfrm>
        </p:spPr>
        <p:txBody>
          <a:bodyPr>
            <a:normAutofit/>
          </a:bodyPr>
          <a:lstStyle/>
          <a:p>
            <a:pPr algn="l"/>
            <a:r>
              <a:rPr lang="lt-LT" sz="3000" b="1" dirty="0" smtClean="0"/>
              <a:t>Vidaus patalpos:</a:t>
            </a:r>
            <a:r>
              <a:rPr lang="lt-LT" sz="3000" dirty="0" smtClean="0"/>
              <a:t/>
            </a:r>
            <a:br>
              <a:rPr lang="lt-LT" sz="3000" dirty="0" smtClean="0"/>
            </a:br>
            <a:r>
              <a:rPr lang="lt-LT" sz="1200" dirty="0" smtClean="0">
                <a:latin typeface="Asap"/>
              </a:rPr>
              <a:t>Vienoje patalpoje pastebėtos subėgusios „</a:t>
            </a:r>
            <a:r>
              <a:rPr lang="lt-LT" sz="1200" dirty="0" err="1" smtClean="0">
                <a:latin typeface="Asap"/>
              </a:rPr>
              <a:t>Amstrong</a:t>
            </a:r>
            <a:r>
              <a:rPr lang="lt-LT" sz="1200" dirty="0" smtClean="0">
                <a:latin typeface="Asap"/>
              </a:rPr>
              <a:t>“ tipo pakabinamos lubos. Vanduo galimai pateko iš vamzdžių dėl susidariusio kondensato. Duryse išlūžusios rankenos, kurios galimai buvo nekokybiškos, nepraktiškos.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Atnaujinti subėgusias pakabinamas lubas, tiksliau nustatyti vandens patekimo ant lubų vietą ir pakeisti išlūžusias rankenas.</a:t>
            </a:r>
            <a:r>
              <a:rPr lang="lt-LT" dirty="0" smtClean="0"/>
              <a:t/>
            </a:r>
            <a:br>
              <a:rPr lang="lt-LT" dirty="0" smtClean="0"/>
            </a:br>
            <a:endParaRPr lang="lt-LT" dirty="0"/>
          </a:p>
        </p:txBody>
      </p:sp>
      <p:pic>
        <p:nvPicPr>
          <p:cNvPr id="6" name="Turinio vietos rezervavimo ženklas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796136" y="223052"/>
            <a:ext cx="3260180" cy="2773900"/>
          </a:xfrm>
        </p:spPr>
      </p:pic>
      <p:pic>
        <p:nvPicPr>
          <p:cNvPr id="7" name="Paveikslėlis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796136" y="2999211"/>
            <a:ext cx="3240360" cy="3138709"/>
          </a:xfrm>
          <a:prstGeom prst="rect">
            <a:avLst/>
          </a:prstGeom>
        </p:spPr>
      </p:pic>
      <p:pic>
        <p:nvPicPr>
          <p:cNvPr id="8" name="Paveikslėlis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1800" y="223052"/>
            <a:ext cx="3024336" cy="2808312"/>
          </a:xfrm>
          <a:prstGeom prst="rect">
            <a:avLst/>
          </a:prstGeom>
        </p:spPr>
      </p:pic>
      <p:pic>
        <p:nvPicPr>
          <p:cNvPr id="9" name="Paveikslėlis 8"/>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771800" y="3010644"/>
            <a:ext cx="2997918" cy="3127276"/>
          </a:xfrm>
          <a:prstGeom prst="rect">
            <a:avLst/>
          </a:prstGeom>
        </p:spPr>
      </p:pic>
    </p:spTree>
    <p:extLst>
      <p:ext uri="{BB962C8B-B14F-4D97-AF65-F5344CB8AC3E}">
        <p14:creationId xmlns:p14="http://schemas.microsoft.com/office/powerpoint/2010/main" val="2289835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urinio vietos rezervavimo ženklas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51520" y="188640"/>
            <a:ext cx="3394720" cy="2922513"/>
          </a:xfrm>
        </p:spPr>
      </p:pic>
      <p:sp>
        <p:nvSpPr>
          <p:cNvPr id="4" name="Stačiakampis 3"/>
          <p:cNvSpPr/>
          <p:nvPr/>
        </p:nvSpPr>
        <p:spPr>
          <a:xfrm>
            <a:off x="4283968" y="4725144"/>
            <a:ext cx="4572000" cy="1261884"/>
          </a:xfrm>
          <a:prstGeom prst="rect">
            <a:avLst/>
          </a:prstGeom>
        </p:spPr>
        <p:txBody>
          <a:bodyPr>
            <a:spAutoFit/>
          </a:bodyPr>
          <a:lstStyle/>
          <a:p>
            <a:pPr lvl="0"/>
            <a:r>
              <a:rPr lang="lt-LT" sz="2700" b="1" dirty="0">
                <a:latin typeface="Asap" panose="020B0604020202020204" charset="-70"/>
              </a:rPr>
              <a:t>Plungės rajono savivaldybės viešoji biblioteka; </a:t>
            </a:r>
            <a:endParaRPr lang="lt-LT" sz="2700" b="1" dirty="0" smtClean="0">
              <a:latin typeface="Asap" panose="020B0604020202020204" charset="-70"/>
            </a:endParaRPr>
          </a:p>
          <a:p>
            <a:pPr lvl="0"/>
            <a:r>
              <a:rPr lang="lt-LT" sz="2200" dirty="0" smtClean="0">
                <a:latin typeface="Asap" panose="020B0604020202020204" charset="-70"/>
              </a:rPr>
              <a:t>Parko </a:t>
            </a:r>
            <a:r>
              <a:rPr lang="lt-LT" sz="2200" dirty="0">
                <a:latin typeface="Asap" panose="020B0604020202020204" charset="-70"/>
              </a:rPr>
              <a:t>g. 7, Plungė</a:t>
            </a:r>
          </a:p>
        </p:txBody>
      </p:sp>
      <p:sp>
        <p:nvSpPr>
          <p:cNvPr id="5" name="Google Shape;228;p30"/>
          <p:cNvSpPr txBox="1">
            <a:spLocks/>
          </p:cNvSpPr>
          <p:nvPr/>
        </p:nvSpPr>
        <p:spPr>
          <a:xfrm>
            <a:off x="4355976" y="3706760"/>
            <a:ext cx="4161600" cy="699537"/>
          </a:xfrm>
          <a:prstGeom prst="rect">
            <a:avLst/>
          </a:prstGeom>
          <a:solidFill>
            <a:schemeClr val="tx1">
              <a:lumMod val="65000"/>
              <a:lumOff val="35000"/>
            </a:schemeClr>
          </a:solidFill>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lt-LT" sz="5000" b="1" dirty="0" smtClean="0">
                <a:solidFill>
                  <a:schemeClr val="bg1"/>
                </a:solidFill>
                <a:latin typeface="Red Hat Display SemiBold" panose="020B0604020202020204" charset="0"/>
                <a:ea typeface="Red Hat Display SemiBold" panose="020B0604020202020204" charset="0"/>
                <a:cs typeface="Red Hat Display SemiBold" panose="020B0604020202020204" charset="0"/>
              </a:rPr>
              <a:t>04</a:t>
            </a:r>
            <a:endParaRPr lang="en" sz="5000" b="1" dirty="0">
              <a:solidFill>
                <a:schemeClr val="bg1"/>
              </a:solidFill>
              <a:latin typeface="Red Hat Display SemiBold" panose="020B0604020202020204" charset="0"/>
              <a:ea typeface="Red Hat Display SemiBold" panose="020B0604020202020204" charset="0"/>
              <a:cs typeface="Red Hat Display SemiBold" panose="020B0604020202020204" charset="0"/>
            </a:endParaRPr>
          </a:p>
        </p:txBody>
      </p:sp>
      <p:pic>
        <p:nvPicPr>
          <p:cNvPr id="7" name="Paveikslėlis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39952" y="188640"/>
            <a:ext cx="3672408" cy="2952328"/>
          </a:xfrm>
          <a:prstGeom prst="rect">
            <a:avLst/>
          </a:prstGeom>
        </p:spPr>
      </p:pic>
      <p:pic>
        <p:nvPicPr>
          <p:cNvPr id="8" name="Paveikslėlis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80252" y="3356992"/>
            <a:ext cx="3455644" cy="2942946"/>
          </a:xfrm>
          <a:prstGeom prst="rect">
            <a:avLst/>
          </a:prstGeom>
        </p:spPr>
      </p:pic>
      <p:cxnSp>
        <p:nvCxnSpPr>
          <p:cNvPr id="9" name="Google Shape;237;p30"/>
          <p:cNvCxnSpPr/>
          <p:nvPr/>
        </p:nvCxnSpPr>
        <p:spPr>
          <a:xfrm>
            <a:off x="4283968" y="4738482"/>
            <a:ext cx="0" cy="1345800"/>
          </a:xfrm>
          <a:prstGeom prst="straightConnector1">
            <a:avLst/>
          </a:prstGeom>
          <a:noFill/>
          <a:ln w="19050"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val="354500747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242592" cy="5746650"/>
          </a:xfrm>
        </p:spPr>
        <p:txBody>
          <a:bodyPr>
            <a:normAutofit/>
          </a:bodyPr>
          <a:lstStyle/>
          <a:p>
            <a:pPr algn="l"/>
            <a:r>
              <a:rPr lang="en-US" sz="3300" b="1" dirty="0" err="1" smtClean="0">
                <a:latin typeface="Red Hat Display SemiBold"/>
              </a:rPr>
              <a:t>Fasadas</a:t>
            </a:r>
            <a:r>
              <a:rPr lang="en-US" sz="3300" b="1" dirty="0" smtClean="0">
                <a:latin typeface="Red Hat Display SemiBold"/>
              </a:rPr>
              <a:t>:</a:t>
            </a:r>
            <a:r>
              <a:rPr lang="en-US" dirty="0" smtClean="0"/>
              <a:t/>
            </a:r>
            <a:br>
              <a:rPr lang="en-US" dirty="0" smtClean="0"/>
            </a:br>
            <a:r>
              <a:rPr lang="en-US" sz="1200" dirty="0" smtClean="0">
                <a:latin typeface="Asap"/>
              </a:rPr>
              <a:t>F</a:t>
            </a:r>
            <a:r>
              <a:rPr lang="lt-LT" sz="1200" dirty="0" smtClean="0">
                <a:latin typeface="Asap"/>
              </a:rPr>
              <a:t>asadinėje dalyje rimtų defektų nepastebėta, išskyrus, f</a:t>
            </a:r>
            <a:r>
              <a:rPr lang="en-US" sz="1200" dirty="0" err="1" smtClean="0">
                <a:latin typeface="Asap"/>
              </a:rPr>
              <a:t>asadin</a:t>
            </a:r>
            <a:r>
              <a:rPr lang="lt-LT" sz="1200" dirty="0" smtClean="0">
                <a:latin typeface="Asap"/>
              </a:rPr>
              <a:t>ės plytos, dėl šalia esančių medžių, pažaliavusios. Dėl krentančių lapų lietaus nuvedimo sistemos lietvamzdžiai ir latakai nuolatos užsikemša. </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Fasadines sendintas plytas nuplauti, lietaus nuvedimo sistemą kasmet išvalyti.</a:t>
            </a:r>
            <a:endParaRPr lang="lt-LT"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983280" y="116632"/>
            <a:ext cx="3142928" cy="3024336"/>
          </a:xfrm>
        </p:spPr>
      </p:pic>
      <p:pic>
        <p:nvPicPr>
          <p:cNvPr id="6" name="Paveikslėlis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59832" y="116632"/>
            <a:ext cx="2904323" cy="3024336"/>
          </a:xfrm>
          <a:prstGeom prst="rect">
            <a:avLst/>
          </a:prstGeom>
        </p:spPr>
      </p:pic>
      <p:pic>
        <p:nvPicPr>
          <p:cNvPr id="7" name="Paveikslėlis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12160" y="3356992"/>
            <a:ext cx="3131840" cy="2808312"/>
          </a:xfrm>
          <a:prstGeom prst="rect">
            <a:avLst/>
          </a:prstGeom>
        </p:spPr>
      </p:pic>
      <p:pic>
        <p:nvPicPr>
          <p:cNvPr id="8" name="Paveikslėlis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59832" y="3356992"/>
            <a:ext cx="2922943" cy="2808312"/>
          </a:xfrm>
          <a:prstGeom prst="rect">
            <a:avLst/>
          </a:prstGeom>
        </p:spPr>
      </p:pic>
    </p:spTree>
    <p:extLst>
      <p:ext uri="{BB962C8B-B14F-4D97-AF65-F5344CB8AC3E}">
        <p14:creationId xmlns:p14="http://schemas.microsoft.com/office/powerpoint/2010/main" val="34961777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1738536" cy="5530626"/>
          </a:xfrm>
        </p:spPr>
        <p:txBody>
          <a:bodyPr>
            <a:normAutofit/>
          </a:bodyPr>
          <a:lstStyle/>
          <a:p>
            <a:pPr algn="l"/>
            <a:r>
              <a:rPr lang="lt-LT" sz="3000" b="1" dirty="0" smtClean="0"/>
              <a:t>Stogas:</a:t>
            </a:r>
            <a:br>
              <a:rPr lang="lt-LT" sz="3000" b="1" dirty="0" smtClean="0"/>
            </a:br>
            <a:r>
              <a:rPr lang="lt-LT" sz="1200" dirty="0" smtClean="0">
                <a:latin typeface="Asap"/>
              </a:rPr>
              <a:t>Stoginė skardinė danga vietomis praleidžia lietaus vandenį. Pastebimos vandens nubėgimo žymės, sudrėkusi, pradėjusi pūti stogo medinė konstrukcija, apipeliję palipimo laiptai.</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 tiksliai nustatyti stoginės skardos defekto vietą, (galimai praleidžia vandenį per sujungimo siūles), atlikti remontą.</a:t>
            </a:r>
            <a:endParaRPr lang="lt-LT" sz="3000" b="1"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84168" y="589"/>
            <a:ext cx="2962672" cy="2662981"/>
          </a:xfrm>
        </p:spPr>
      </p:pic>
      <p:pic>
        <p:nvPicPr>
          <p:cNvPr id="6" name="Paveikslėlis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3203848" y="-216024"/>
            <a:ext cx="2636912" cy="3068960"/>
          </a:xfrm>
          <a:prstGeom prst="rect">
            <a:avLst/>
          </a:prstGeom>
        </p:spPr>
      </p:pic>
      <p:pic>
        <p:nvPicPr>
          <p:cNvPr id="7" name="Paveikslėlis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851920" y="2852936"/>
            <a:ext cx="4283968" cy="2888940"/>
          </a:xfrm>
          <a:prstGeom prst="rect">
            <a:avLst/>
          </a:prstGeom>
        </p:spPr>
      </p:pic>
    </p:spTree>
    <p:extLst>
      <p:ext uri="{BB962C8B-B14F-4D97-AF65-F5344CB8AC3E}">
        <p14:creationId xmlns:p14="http://schemas.microsoft.com/office/powerpoint/2010/main" val="416366312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251520" y="274638"/>
            <a:ext cx="2376264" cy="5602634"/>
          </a:xfrm>
        </p:spPr>
        <p:txBody>
          <a:bodyPr>
            <a:normAutofit/>
          </a:bodyPr>
          <a:lstStyle/>
          <a:p>
            <a:pPr algn="l"/>
            <a:r>
              <a:rPr lang="lt-LT" sz="3000" dirty="0" smtClean="0">
                <a:latin typeface="Asap"/>
              </a:rPr>
              <a:t>Vidaus patalpos:</a:t>
            </a:r>
            <a:r>
              <a:rPr lang="lt-LT" sz="3000" dirty="0" smtClean="0"/>
              <a:t/>
            </a:r>
            <a:br>
              <a:rPr lang="lt-LT" sz="3000" dirty="0" smtClean="0"/>
            </a:br>
            <a:r>
              <a:rPr lang="lt-LT" sz="1200" dirty="0" smtClean="0">
                <a:latin typeface="Asap"/>
              </a:rPr>
              <a:t>Pastebėti tik smulkūs defektai: įskilusi grindinė plytelė, įtrūkęs sienų </a:t>
            </a:r>
            <a:r>
              <a:rPr lang="lt-LT" sz="1200" dirty="0" err="1" smtClean="0">
                <a:latin typeface="Asap"/>
              </a:rPr>
              <a:t>apdailinis</a:t>
            </a:r>
            <a:r>
              <a:rPr lang="lt-LT" sz="1200" dirty="0" smtClean="0">
                <a:latin typeface="Asap"/>
              </a:rPr>
              <a:t> tinkas ar glaistas.</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užtaisyti defektus kosmetinių remontų metu.</a:t>
            </a:r>
            <a:r>
              <a:rPr lang="lt-LT" dirty="0" smtClean="0"/>
              <a:t/>
            </a:r>
            <a:br>
              <a:rPr lang="lt-LT" dirty="0" smtClean="0"/>
            </a:br>
            <a:endParaRPr lang="lt-LT"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12160" y="188641"/>
            <a:ext cx="3034680" cy="2653538"/>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12160" y="3068960"/>
            <a:ext cx="3035829" cy="2952328"/>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3635" y="188640"/>
            <a:ext cx="3022502" cy="2653538"/>
          </a:xfrm>
          <a:prstGeom prst="rect">
            <a:avLst/>
          </a:prstGeom>
        </p:spPr>
      </p:pic>
      <p:pic>
        <p:nvPicPr>
          <p:cNvPr id="8" name="Paveikslėlis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99792" y="3068960"/>
            <a:ext cx="3096345" cy="2952328"/>
          </a:xfrm>
          <a:prstGeom prst="rect">
            <a:avLst/>
          </a:prstGeom>
        </p:spPr>
      </p:pic>
    </p:spTree>
    <p:extLst>
      <p:ext uri="{BB962C8B-B14F-4D97-AF65-F5344CB8AC3E}">
        <p14:creationId xmlns:p14="http://schemas.microsoft.com/office/powerpoint/2010/main" val="7310077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p:txBody>
          <a:bodyPr>
            <a:normAutofit fontScale="90000"/>
          </a:bodyPr>
          <a:lstStyle/>
          <a:p>
            <a:r>
              <a:rPr lang="lt-LT" b="1" dirty="0" smtClean="0">
                <a:latin typeface="Red Hat Display SemiBold" panose="020B0604020202020204" charset="0"/>
                <a:ea typeface="Red Hat Display SemiBold" panose="020B0604020202020204" charset="0"/>
                <a:cs typeface="Red Hat Display SemiBold" panose="020B0604020202020204" charset="0"/>
              </a:rPr>
              <a:t>Apžiūros metu vertinti 9 kultūros įstaigų pastatai</a:t>
            </a:r>
            <a:endParaRPr lang="lt-LT" b="1" dirty="0">
              <a:latin typeface="Red Hat Display SemiBold" panose="020B0604020202020204" charset="0"/>
              <a:ea typeface="Red Hat Display SemiBold" panose="020B0604020202020204" charset="0"/>
              <a:cs typeface="Red Hat Display SemiBold" panose="020B0604020202020204" charset="0"/>
            </a:endParaRPr>
          </a:p>
        </p:txBody>
      </p:sp>
      <p:sp>
        <p:nvSpPr>
          <p:cNvPr id="4" name="Google Shape;875;p47"/>
          <p:cNvSpPr txBox="1">
            <a:spLocks noGrp="1"/>
          </p:cNvSpPr>
          <p:nvPr>
            <p:ph idx="1"/>
          </p:nvPr>
        </p:nvSpPr>
        <p:spPr>
          <a:prstGeom prst="rect">
            <a:avLst/>
          </a:prstGeom>
        </p:spPr>
        <p:txBody>
          <a:bodyPr spcFirstLastPara="1" wrap="square" lIns="91425" tIns="91425" rIns="91425" bIns="91425" anchor="t" anchorCtr="0">
            <a:noAutofit/>
          </a:bodyPr>
          <a:lstStyle/>
          <a:p>
            <a:pPr marL="152400" indent="0">
              <a:buNone/>
            </a:pPr>
            <a:endParaRPr lang="lt-LT" dirty="0" smtClean="0"/>
          </a:p>
          <a:p>
            <a:pPr lvl="0"/>
            <a:r>
              <a:rPr lang="lt-LT" sz="1200" b="1" dirty="0" smtClean="0">
                <a:latin typeface="Asap" panose="020B0604020202020204" charset="-70"/>
              </a:rPr>
              <a:t>01 </a:t>
            </a:r>
            <a:r>
              <a:rPr lang="lt-LT" sz="1200" b="1" dirty="0">
                <a:latin typeface="Asap" panose="020B0604020202020204" charset="-70"/>
              </a:rPr>
              <a:t>Plungės r. sav. </a:t>
            </a:r>
            <a:r>
              <a:rPr lang="lt-LT" sz="1200" b="1" dirty="0" err="1">
                <a:latin typeface="Asap" panose="020B0604020202020204" charset="-70"/>
              </a:rPr>
              <a:t>Žlibinų</a:t>
            </a:r>
            <a:r>
              <a:rPr lang="lt-LT" sz="1200" b="1" dirty="0">
                <a:latin typeface="Asap" panose="020B0604020202020204" charset="-70"/>
              </a:rPr>
              <a:t> kultūros centras</a:t>
            </a:r>
            <a:r>
              <a:rPr lang="lt-LT" sz="1200" b="1" dirty="0" smtClean="0">
                <a:latin typeface="Asap" panose="020B0604020202020204" charset="-70"/>
              </a:rPr>
              <a:t>; </a:t>
            </a:r>
            <a:r>
              <a:rPr lang="lt-LT" sz="1200" b="1" dirty="0">
                <a:latin typeface="Asap" panose="020B0604020202020204" charset="-70"/>
              </a:rPr>
              <a:t>Žarėnų g. 46, </a:t>
            </a:r>
            <a:r>
              <a:rPr lang="lt-LT" sz="1200" b="1" dirty="0" err="1">
                <a:latin typeface="Asap" panose="020B0604020202020204" charset="-70"/>
              </a:rPr>
              <a:t>Žlibinų</a:t>
            </a:r>
            <a:r>
              <a:rPr lang="lt-LT" sz="1200" b="1" dirty="0">
                <a:latin typeface="Asap" panose="020B0604020202020204" charset="-70"/>
              </a:rPr>
              <a:t> k., </a:t>
            </a:r>
            <a:r>
              <a:rPr lang="lt-LT" sz="1200" b="1" dirty="0" err="1">
                <a:latin typeface="Asap" panose="020B0604020202020204" charset="-70"/>
              </a:rPr>
              <a:t>Žlibinų</a:t>
            </a:r>
            <a:r>
              <a:rPr lang="lt-LT" sz="1200" b="1" dirty="0">
                <a:latin typeface="Asap" panose="020B0604020202020204" charset="-70"/>
              </a:rPr>
              <a:t> sen</a:t>
            </a:r>
            <a:r>
              <a:rPr lang="lt-LT" sz="1200" b="1" dirty="0" smtClean="0">
                <a:latin typeface="Asap" panose="020B0604020202020204" charset="-70"/>
              </a:rPr>
              <a:t>., Plungės </a:t>
            </a:r>
            <a:r>
              <a:rPr lang="lt-LT" sz="1200" b="1" dirty="0" err="1">
                <a:latin typeface="Asap" panose="020B0604020202020204" charset="-70"/>
              </a:rPr>
              <a:t>raj</a:t>
            </a:r>
            <a:r>
              <a:rPr lang="lt-LT" sz="1200" b="1" dirty="0">
                <a:latin typeface="Asap" panose="020B0604020202020204" charset="-70"/>
              </a:rPr>
              <a:t>.</a:t>
            </a:r>
            <a:endParaRPr sz="1200" b="1" dirty="0">
              <a:latin typeface="Asap" panose="020B0604020202020204" charset="-70"/>
            </a:endParaRPr>
          </a:p>
          <a:p>
            <a:pPr lvl="0"/>
            <a:r>
              <a:rPr lang="lt-LT" sz="1200" b="1" dirty="0" smtClean="0">
                <a:latin typeface="Asap" panose="020B0604020202020204" charset="-70"/>
              </a:rPr>
              <a:t>02 </a:t>
            </a:r>
            <a:r>
              <a:rPr lang="lt-LT" sz="1200" b="1" dirty="0">
                <a:latin typeface="Asap" panose="020B0604020202020204" charset="-70"/>
              </a:rPr>
              <a:t>Plungės r. sav. Žemaičių Kalvarijos kultūros </a:t>
            </a:r>
            <a:r>
              <a:rPr lang="lt-LT" sz="1200" b="1" dirty="0" smtClean="0">
                <a:latin typeface="Asap" panose="020B0604020202020204" charset="-70"/>
              </a:rPr>
              <a:t>centras; </a:t>
            </a:r>
            <a:r>
              <a:rPr lang="lt-LT" sz="1200" b="1" dirty="0">
                <a:latin typeface="Asap" panose="020B0604020202020204" charset="-70"/>
              </a:rPr>
              <a:t>Gardų a. 9, Žemaičių </a:t>
            </a:r>
            <a:r>
              <a:rPr lang="lt-LT" sz="1200" b="1" dirty="0" smtClean="0">
                <a:latin typeface="Asap" panose="020B0604020202020204" charset="-70"/>
              </a:rPr>
              <a:t>Kalvarija, Plungės </a:t>
            </a:r>
            <a:r>
              <a:rPr lang="lt-LT" sz="1200" b="1" dirty="0" err="1">
                <a:latin typeface="Asap" panose="020B0604020202020204" charset="-70"/>
              </a:rPr>
              <a:t>raj</a:t>
            </a:r>
            <a:r>
              <a:rPr lang="lt-LT" sz="1200" b="1" dirty="0" smtClean="0">
                <a:latin typeface="Asap" panose="020B0604020202020204" charset="-70"/>
              </a:rPr>
              <a:t>.</a:t>
            </a:r>
          </a:p>
          <a:p>
            <a:pPr lvl="0"/>
            <a:r>
              <a:rPr lang="lt-LT" sz="1200" b="1" dirty="0" smtClean="0">
                <a:latin typeface="Asap" panose="020B0604020202020204" charset="-70"/>
              </a:rPr>
              <a:t>03 </a:t>
            </a:r>
            <a:r>
              <a:rPr lang="lt-LT" sz="1200" b="1" dirty="0">
                <a:latin typeface="Asap" panose="020B0604020202020204" charset="-70"/>
              </a:rPr>
              <a:t>Plungės r. sav. </a:t>
            </a:r>
            <a:r>
              <a:rPr lang="lt-LT" sz="1200" b="1" dirty="0" err="1">
                <a:latin typeface="Asap" panose="020B0604020202020204" charset="-70"/>
              </a:rPr>
              <a:t>Šateikių</a:t>
            </a:r>
            <a:r>
              <a:rPr lang="lt-LT" sz="1200" b="1" dirty="0">
                <a:latin typeface="Asap" panose="020B0604020202020204" charset="-70"/>
              </a:rPr>
              <a:t> kultūros </a:t>
            </a:r>
            <a:r>
              <a:rPr lang="lt-LT" sz="1200" b="1" dirty="0" smtClean="0">
                <a:latin typeface="Asap" panose="020B0604020202020204" charset="-70"/>
              </a:rPr>
              <a:t>centras; </a:t>
            </a:r>
            <a:r>
              <a:rPr lang="lt-LT" sz="1200" b="1" dirty="0">
                <a:latin typeface="Asap" panose="020B0604020202020204" charset="-70"/>
              </a:rPr>
              <a:t>Žemaitės g. 14, </a:t>
            </a:r>
            <a:r>
              <a:rPr lang="lt-LT" sz="1200" b="1" dirty="0" err="1">
                <a:latin typeface="Asap" panose="020B0604020202020204" charset="-70"/>
              </a:rPr>
              <a:t>Šateikių</a:t>
            </a:r>
            <a:r>
              <a:rPr lang="lt-LT" sz="1200" b="1" dirty="0">
                <a:latin typeface="Asap" panose="020B0604020202020204" charset="-70"/>
              </a:rPr>
              <a:t> k., </a:t>
            </a:r>
            <a:r>
              <a:rPr lang="lt-LT" sz="1200" b="1" dirty="0" err="1">
                <a:latin typeface="Asap" panose="020B0604020202020204" charset="-70"/>
              </a:rPr>
              <a:t>Šateikių</a:t>
            </a:r>
            <a:r>
              <a:rPr lang="lt-LT" sz="1200" b="1" dirty="0">
                <a:latin typeface="Asap" panose="020B0604020202020204" charset="-70"/>
              </a:rPr>
              <a:t> sen., </a:t>
            </a:r>
            <a:r>
              <a:rPr lang="lt-LT" sz="1200" b="1" dirty="0" smtClean="0">
                <a:latin typeface="Asap" panose="020B0604020202020204" charset="-70"/>
              </a:rPr>
              <a:t>Plungės </a:t>
            </a:r>
            <a:r>
              <a:rPr lang="lt-LT" sz="1200" b="1" dirty="0">
                <a:latin typeface="Asap" panose="020B0604020202020204" charset="-70"/>
              </a:rPr>
              <a:t>r. sav</a:t>
            </a:r>
            <a:r>
              <a:rPr lang="lt-LT" sz="1200" b="1" dirty="0" smtClean="0">
                <a:latin typeface="Asap" panose="020B0604020202020204" charset="-70"/>
              </a:rPr>
              <a:t>.</a:t>
            </a:r>
          </a:p>
          <a:p>
            <a:pPr lvl="0"/>
            <a:r>
              <a:rPr lang="lt-LT" sz="1200" b="1" dirty="0" smtClean="0">
                <a:latin typeface="Asap" panose="020B0604020202020204" charset="-70"/>
              </a:rPr>
              <a:t>04 </a:t>
            </a:r>
            <a:r>
              <a:rPr lang="lt-LT" sz="1200" b="1" dirty="0">
                <a:latin typeface="Asap" panose="020B0604020202020204" charset="-70"/>
              </a:rPr>
              <a:t>Plungės rajono savivaldybės viešoji biblioteka</a:t>
            </a:r>
            <a:r>
              <a:rPr lang="lt-LT" sz="1200" b="1" dirty="0" smtClean="0">
                <a:latin typeface="Asap" panose="020B0604020202020204" charset="-70"/>
              </a:rPr>
              <a:t>; </a:t>
            </a:r>
            <a:r>
              <a:rPr lang="lt-LT" sz="1200" b="1" dirty="0">
                <a:latin typeface="Asap" panose="020B0604020202020204" charset="-70"/>
              </a:rPr>
              <a:t>Parko g. 7, </a:t>
            </a:r>
            <a:r>
              <a:rPr lang="lt-LT" sz="1200" b="1" dirty="0" smtClean="0">
                <a:latin typeface="Asap" panose="020B0604020202020204" charset="-70"/>
              </a:rPr>
              <a:t>Plungė</a:t>
            </a:r>
          </a:p>
          <a:p>
            <a:r>
              <a:rPr lang="lt-LT" sz="1200" b="1" dirty="0" smtClean="0">
                <a:latin typeface="Asap" panose="020B0604020202020204" charset="-70"/>
              </a:rPr>
              <a:t>05 </a:t>
            </a:r>
            <a:r>
              <a:rPr lang="lt-LT" sz="1200" b="1" dirty="0">
                <a:latin typeface="Asap" panose="020B0604020202020204" charset="-70"/>
              </a:rPr>
              <a:t>Plungės </a:t>
            </a:r>
            <a:r>
              <a:rPr lang="lt-LT" sz="1200" b="1" dirty="0" err="1">
                <a:latin typeface="Asap" panose="020B0604020202020204" charset="-70"/>
              </a:rPr>
              <a:t>raj</a:t>
            </a:r>
            <a:r>
              <a:rPr lang="lt-LT" sz="1200" b="1" dirty="0">
                <a:latin typeface="Asap" panose="020B0604020202020204" charset="-70"/>
              </a:rPr>
              <a:t>. sav. viešosios bibliotekos vaikų </a:t>
            </a:r>
            <a:r>
              <a:rPr lang="lt-LT" sz="1200" b="1" dirty="0" smtClean="0">
                <a:latin typeface="Asap" panose="020B0604020202020204" charset="-70"/>
              </a:rPr>
              <a:t>skyrius; Laisvės al. 19 Plungė</a:t>
            </a:r>
            <a:endParaRPr lang="lt-LT" sz="1200" b="1" dirty="0">
              <a:latin typeface="Asap" panose="020B0604020202020204" charset="-70"/>
            </a:endParaRPr>
          </a:p>
          <a:p>
            <a:pPr lvl="0"/>
            <a:r>
              <a:rPr lang="lt-LT" sz="1200" b="1" dirty="0" smtClean="0">
                <a:latin typeface="Asap" panose="020B0604020202020204" charset="-70"/>
              </a:rPr>
              <a:t>06 </a:t>
            </a:r>
            <a:r>
              <a:rPr lang="lt-LT" sz="1200" b="1" dirty="0">
                <a:latin typeface="Asap" panose="020B0604020202020204" charset="-70"/>
              </a:rPr>
              <a:t>Plungės turizmo informacijos </a:t>
            </a:r>
            <a:r>
              <a:rPr lang="lt-LT" sz="1200" b="1" dirty="0" smtClean="0">
                <a:latin typeface="Asap" panose="020B0604020202020204" charset="-70"/>
              </a:rPr>
              <a:t>centras; </a:t>
            </a:r>
            <a:r>
              <a:rPr lang="lt-LT" sz="1200" b="1" dirty="0">
                <a:latin typeface="Asap" panose="020B0604020202020204" charset="-70"/>
              </a:rPr>
              <a:t>Dariaus ir Girėno g. 27, </a:t>
            </a:r>
            <a:r>
              <a:rPr lang="lt-LT" sz="1200" b="1" dirty="0" smtClean="0">
                <a:latin typeface="Asap" panose="020B0604020202020204" charset="-70"/>
              </a:rPr>
              <a:t>Plungė</a:t>
            </a:r>
          </a:p>
          <a:p>
            <a:pPr lvl="0"/>
            <a:r>
              <a:rPr lang="lt-LT" sz="1200" b="1" dirty="0" smtClean="0">
                <a:latin typeface="Asap" panose="020B0604020202020204" charset="-70"/>
              </a:rPr>
              <a:t>07 </a:t>
            </a:r>
            <a:r>
              <a:rPr lang="lt-LT" sz="1200" b="1" dirty="0">
                <a:latin typeface="Asap" panose="020B0604020202020204" charset="-70"/>
              </a:rPr>
              <a:t>Žemaičių dailės </a:t>
            </a:r>
            <a:r>
              <a:rPr lang="lt-LT" sz="1200" b="1" dirty="0" smtClean="0">
                <a:latin typeface="Asap" panose="020B0604020202020204" charset="-70"/>
              </a:rPr>
              <a:t>muziejus; </a:t>
            </a:r>
            <a:r>
              <a:rPr lang="lt-LT" sz="1200" b="1" dirty="0">
                <a:latin typeface="Asap" panose="020B0604020202020204" charset="-70"/>
              </a:rPr>
              <a:t>Parko g. 3A, </a:t>
            </a:r>
            <a:r>
              <a:rPr lang="lt-LT" sz="1200" b="1" dirty="0" smtClean="0">
                <a:latin typeface="Asap" panose="020B0604020202020204" charset="-70"/>
              </a:rPr>
              <a:t>Plungė</a:t>
            </a:r>
          </a:p>
          <a:p>
            <a:pPr lvl="0"/>
            <a:r>
              <a:rPr lang="lt-LT" sz="1200" b="1" dirty="0" smtClean="0">
                <a:latin typeface="Asap" panose="020B0604020202020204" charset="-70"/>
              </a:rPr>
              <a:t>08 </a:t>
            </a:r>
            <a:r>
              <a:rPr lang="lt-LT" sz="1200" b="1" dirty="0">
                <a:latin typeface="Asap" panose="020B0604020202020204" charset="-70"/>
              </a:rPr>
              <a:t>Plungės r. sav. Kulių kultūros </a:t>
            </a:r>
            <a:r>
              <a:rPr lang="lt-LT" sz="1200" b="1" dirty="0" smtClean="0">
                <a:latin typeface="Asap" panose="020B0604020202020204" charset="-70"/>
              </a:rPr>
              <a:t>centras; </a:t>
            </a:r>
            <a:r>
              <a:rPr lang="lt-LT" sz="1200" b="1" dirty="0">
                <a:latin typeface="Asap" panose="020B0604020202020204" charset="-70"/>
              </a:rPr>
              <a:t>J. Tumo-Vaižganto g. 6, </a:t>
            </a:r>
            <a:r>
              <a:rPr lang="lt-LT" sz="1200" b="1" dirty="0" smtClean="0">
                <a:latin typeface="Asap" panose="020B0604020202020204" charset="-70"/>
              </a:rPr>
              <a:t>Kuliai</a:t>
            </a:r>
          </a:p>
          <a:p>
            <a:pPr lvl="0"/>
            <a:r>
              <a:rPr lang="lt-LT" sz="1200" b="1" dirty="0" smtClean="0">
                <a:latin typeface="Asap" panose="020B0604020202020204" charset="-70"/>
              </a:rPr>
              <a:t>09 </a:t>
            </a:r>
            <a:r>
              <a:rPr lang="lt-LT" sz="1200" b="1" dirty="0">
                <a:latin typeface="Asap" panose="020B0604020202020204" charset="-70"/>
              </a:rPr>
              <a:t>Plungės rajono savivaldybės kultūros </a:t>
            </a:r>
            <a:r>
              <a:rPr lang="lt-LT" sz="1200" b="1" dirty="0" smtClean="0">
                <a:latin typeface="Asap" panose="020B0604020202020204" charset="-70"/>
              </a:rPr>
              <a:t>centras; </a:t>
            </a:r>
            <a:r>
              <a:rPr lang="lt-LT" sz="1200" b="1" dirty="0">
                <a:latin typeface="Asap" panose="020B0604020202020204" charset="-70"/>
              </a:rPr>
              <a:t>Senamiesčio a.3, Plungė</a:t>
            </a:r>
            <a:endParaRPr lang="lt-LT" sz="1200" b="1" dirty="0" smtClean="0">
              <a:latin typeface="Asap" panose="020B0604020202020204" charset="-70"/>
            </a:endParaRPr>
          </a:p>
        </p:txBody>
      </p:sp>
    </p:spTree>
    <p:extLst>
      <p:ext uri="{BB962C8B-B14F-4D97-AF65-F5344CB8AC3E}">
        <p14:creationId xmlns:p14="http://schemas.microsoft.com/office/powerpoint/2010/main" val="164135918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Turinio vietos rezervavimo ženklas 5"/>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728468" y="216965"/>
            <a:ext cx="3683000" cy="2635527"/>
          </a:xfrm>
        </p:spPr>
      </p:pic>
      <p:sp>
        <p:nvSpPr>
          <p:cNvPr id="4" name="Google Shape;228;p30"/>
          <p:cNvSpPr txBox="1">
            <a:spLocks/>
          </p:cNvSpPr>
          <p:nvPr/>
        </p:nvSpPr>
        <p:spPr>
          <a:xfrm>
            <a:off x="4355976" y="3706760"/>
            <a:ext cx="4161600" cy="699537"/>
          </a:xfrm>
          <a:prstGeom prst="rect">
            <a:avLst/>
          </a:prstGeom>
          <a:solidFill>
            <a:schemeClr val="tx1">
              <a:lumMod val="65000"/>
              <a:lumOff val="35000"/>
            </a:schemeClr>
          </a:solidFill>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lt-LT" sz="5000" b="1" dirty="0" smtClean="0">
                <a:solidFill>
                  <a:schemeClr val="bg1"/>
                </a:solidFill>
                <a:latin typeface="Red Hat Display SemiBold" panose="020B0604020202020204" charset="0"/>
                <a:ea typeface="Red Hat Display SemiBold" panose="020B0604020202020204" charset="0"/>
                <a:cs typeface="Red Hat Display SemiBold" panose="020B0604020202020204" charset="0"/>
              </a:rPr>
              <a:t>05</a:t>
            </a:r>
            <a:endParaRPr lang="en" sz="5000" b="1" dirty="0">
              <a:solidFill>
                <a:schemeClr val="bg1"/>
              </a:solidFill>
              <a:latin typeface="Red Hat Display SemiBold" panose="020B0604020202020204" charset="0"/>
              <a:ea typeface="Red Hat Display SemiBold" panose="020B0604020202020204" charset="0"/>
              <a:cs typeface="Red Hat Display SemiBold" panose="020B0604020202020204" charset="0"/>
            </a:endParaRPr>
          </a:p>
        </p:txBody>
      </p:sp>
      <p:sp>
        <p:nvSpPr>
          <p:cNvPr id="5" name="Stačiakampis 4"/>
          <p:cNvSpPr/>
          <p:nvPr/>
        </p:nvSpPr>
        <p:spPr>
          <a:xfrm>
            <a:off x="4283968" y="4725144"/>
            <a:ext cx="4572000" cy="1677382"/>
          </a:xfrm>
          <a:prstGeom prst="rect">
            <a:avLst/>
          </a:prstGeom>
        </p:spPr>
        <p:txBody>
          <a:bodyPr>
            <a:spAutoFit/>
          </a:bodyPr>
          <a:lstStyle/>
          <a:p>
            <a:pPr lvl="0"/>
            <a:r>
              <a:rPr lang="lt-LT" sz="2700" b="1" dirty="0">
                <a:latin typeface="Asap" panose="020B0604020202020204" charset="-70"/>
              </a:rPr>
              <a:t>Plungės rajono savivaldybės </a:t>
            </a:r>
            <a:r>
              <a:rPr lang="lt-LT" sz="2700" b="1" dirty="0" smtClean="0">
                <a:latin typeface="Asap" panose="020B0604020202020204" charset="-70"/>
              </a:rPr>
              <a:t>viešosios bibliotekos vaikų skyrius; </a:t>
            </a:r>
          </a:p>
          <a:p>
            <a:pPr lvl="0"/>
            <a:r>
              <a:rPr lang="lt-LT" sz="2200" dirty="0" smtClean="0">
                <a:latin typeface="Asap" panose="020B0604020202020204" charset="-70"/>
              </a:rPr>
              <a:t>Laisvės al. 19, </a:t>
            </a:r>
            <a:r>
              <a:rPr lang="lt-LT" sz="2200" dirty="0">
                <a:latin typeface="Asap" panose="020B0604020202020204" charset="-70"/>
              </a:rPr>
              <a:t>Plungė</a:t>
            </a:r>
          </a:p>
        </p:txBody>
      </p:sp>
      <p:pic>
        <p:nvPicPr>
          <p:cNvPr id="7" name="Paveikslėlis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5536" y="227547"/>
            <a:ext cx="3499926" cy="2624945"/>
          </a:xfrm>
          <a:prstGeom prst="rect">
            <a:avLst/>
          </a:prstGeom>
        </p:spPr>
      </p:pic>
      <p:pic>
        <p:nvPicPr>
          <p:cNvPr id="8" name="Paveikslėlis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7544" y="3429000"/>
            <a:ext cx="3384376" cy="2940976"/>
          </a:xfrm>
          <a:prstGeom prst="rect">
            <a:avLst/>
          </a:prstGeom>
        </p:spPr>
      </p:pic>
    </p:spTree>
    <p:extLst>
      <p:ext uri="{BB962C8B-B14F-4D97-AF65-F5344CB8AC3E}">
        <p14:creationId xmlns:p14="http://schemas.microsoft.com/office/powerpoint/2010/main" val="2362023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140293"/>
            <a:ext cx="2098576" cy="6529067"/>
          </a:xfrm>
        </p:spPr>
        <p:txBody>
          <a:bodyPr>
            <a:normAutofit/>
          </a:bodyPr>
          <a:lstStyle/>
          <a:p>
            <a:pPr algn="l"/>
            <a:r>
              <a:rPr lang="lt-LT" sz="3300" b="1" dirty="0" smtClean="0"/>
              <a:t>Fasadas:</a:t>
            </a:r>
            <a:br>
              <a:rPr lang="lt-LT" sz="3300" b="1" dirty="0" smtClean="0"/>
            </a:br>
            <a:r>
              <a:rPr lang="lt-LT" sz="1200" dirty="0" smtClean="0">
                <a:latin typeface="Asap"/>
              </a:rPr>
              <a:t>Vietomis pastebimi dekoratyvinio tinko ištrupėjimai – balkonas, laikančiosios kolonos. Laiptų plytelės įskilusios ir slidžios, pašalus aplinkiniams asmenims ir lankytojams galima traumų tikimybė.</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smtClean="0">
                <a:latin typeface="Asap"/>
              </a:rPr>
              <a:t/>
            </a:r>
            <a:br>
              <a:rPr lang="lt-LT" sz="1200" dirty="0" smtClean="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pažeistas dekoratyvinio tinko vietas užtaisyti, spręsti dėl laiptų plytelių – klijuoti </a:t>
            </a:r>
            <a:r>
              <a:rPr lang="lt-LT" sz="1200" dirty="0" err="1" smtClean="0">
                <a:latin typeface="Asap"/>
              </a:rPr>
              <a:t>anti</a:t>
            </a:r>
            <a:r>
              <a:rPr lang="lt-LT" sz="1200" dirty="0" smtClean="0">
                <a:latin typeface="Asap"/>
              </a:rPr>
              <a:t> slydimo juostas, ar pakeisti į plyteles su šiurkštesniu paviršiumi, įskilusias plyteles perklijuoti.</a:t>
            </a:r>
            <a:br>
              <a:rPr lang="lt-LT" sz="1200" dirty="0" smtClean="0">
                <a:latin typeface="Asap"/>
              </a:rPr>
            </a:br>
            <a:r>
              <a:rPr lang="lt-LT" dirty="0" smtClean="0"/>
              <a:t/>
            </a:r>
            <a:br>
              <a:rPr lang="lt-LT" dirty="0" smtClean="0"/>
            </a:br>
            <a:endParaRPr lang="lt-LT"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951645" y="140292"/>
            <a:ext cx="3059832" cy="2496619"/>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99792" y="140293"/>
            <a:ext cx="3179845" cy="2496619"/>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99792" y="2852936"/>
            <a:ext cx="3179846" cy="2808312"/>
          </a:xfrm>
          <a:prstGeom prst="rect">
            <a:avLst/>
          </a:prstGeom>
        </p:spPr>
      </p:pic>
      <p:pic>
        <p:nvPicPr>
          <p:cNvPr id="8" name="Paveikslėlis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47657" y="2863606"/>
            <a:ext cx="2988839" cy="2797642"/>
          </a:xfrm>
          <a:prstGeom prst="rect">
            <a:avLst/>
          </a:prstGeom>
        </p:spPr>
      </p:pic>
    </p:spTree>
    <p:extLst>
      <p:ext uri="{BB962C8B-B14F-4D97-AF65-F5344CB8AC3E}">
        <p14:creationId xmlns:p14="http://schemas.microsoft.com/office/powerpoint/2010/main" val="82223174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107504" y="332656"/>
            <a:ext cx="2357351" cy="4896543"/>
          </a:xfrm>
        </p:spPr>
        <p:txBody>
          <a:bodyPr>
            <a:normAutofit/>
          </a:bodyPr>
          <a:lstStyle/>
          <a:p>
            <a:pPr algn="l"/>
            <a:r>
              <a:rPr lang="lt-LT" sz="3000" b="1" dirty="0" smtClean="0"/>
              <a:t>Vidaus patalpos:</a:t>
            </a:r>
            <a:br>
              <a:rPr lang="lt-LT" sz="3000" b="1" dirty="0" smtClean="0"/>
            </a:br>
            <a:r>
              <a:rPr lang="lt-LT" sz="1200" dirty="0" smtClean="0">
                <a:latin typeface="Asap"/>
              </a:rPr>
              <a:t>Esminių defektų nepastebėta, tik smulkūs: balkone prie </a:t>
            </a:r>
            <a:r>
              <a:rPr lang="lt-LT" sz="1200" dirty="0" err="1" smtClean="0">
                <a:latin typeface="Asap"/>
              </a:rPr>
              <a:t>įlajos</a:t>
            </a:r>
            <a:r>
              <a:rPr lang="lt-LT" sz="1200" dirty="0" smtClean="0">
                <a:latin typeface="Asap"/>
              </a:rPr>
              <a:t> įskilusi plytelė, rūsio patalpose sienų </a:t>
            </a:r>
            <a:r>
              <a:rPr lang="lt-LT" sz="1200" smtClean="0">
                <a:latin typeface="Asap"/>
              </a:rPr>
              <a:t>apdailos įtrūkimai</a:t>
            </a:r>
            <a:r>
              <a:rPr lang="lt-LT" sz="1200" dirty="0" smtClean="0">
                <a:latin typeface="Asap"/>
              </a:rPr>
              <a:t>.</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b="1" dirty="0" smtClean="0">
                <a:latin typeface="Asap"/>
              </a:rPr>
              <a:t>Rekomendacija:</a:t>
            </a:r>
            <a:br>
              <a:rPr lang="lt-LT" sz="1200" b="1" dirty="0" smtClean="0">
                <a:latin typeface="Asap"/>
              </a:rPr>
            </a:br>
            <a:r>
              <a:rPr lang="lt-LT" sz="1200" dirty="0" smtClean="0">
                <a:latin typeface="Asap"/>
              </a:rPr>
              <a:t>Užtaisyti smulkius defektus kosmetinių remonto metu.</a:t>
            </a:r>
            <a:endParaRPr lang="lt-LT" sz="3000" dirty="0"/>
          </a:p>
        </p:txBody>
      </p:sp>
      <p:pic>
        <p:nvPicPr>
          <p:cNvPr id="4" name="Paveikslėlis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530869" y="157182"/>
            <a:ext cx="3433619" cy="2690438"/>
          </a:xfrm>
          <a:prstGeom prst="rect">
            <a:avLst/>
          </a:prstGeom>
        </p:spPr>
      </p:pic>
      <p:pic>
        <p:nvPicPr>
          <p:cNvPr id="6" name="Paveikslėlis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64855" y="137297"/>
            <a:ext cx="3066014" cy="2690437"/>
          </a:xfrm>
          <a:prstGeom prst="rect">
            <a:avLst/>
          </a:prstGeom>
        </p:spPr>
      </p:pic>
      <p:pic>
        <p:nvPicPr>
          <p:cNvPr id="8" name="Paveikslėlis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347864" y="2852936"/>
            <a:ext cx="4764021" cy="2808312"/>
          </a:xfrm>
          <a:prstGeom prst="rect">
            <a:avLst/>
          </a:prstGeom>
        </p:spPr>
      </p:pic>
    </p:spTree>
    <p:extLst>
      <p:ext uri="{BB962C8B-B14F-4D97-AF65-F5344CB8AC3E}">
        <p14:creationId xmlns:p14="http://schemas.microsoft.com/office/powerpoint/2010/main" val="182122082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8;p30"/>
          <p:cNvSpPr txBox="1">
            <a:spLocks/>
          </p:cNvSpPr>
          <p:nvPr/>
        </p:nvSpPr>
        <p:spPr>
          <a:xfrm>
            <a:off x="4427984" y="3717032"/>
            <a:ext cx="4161600" cy="699537"/>
          </a:xfrm>
          <a:prstGeom prst="rect">
            <a:avLst/>
          </a:prstGeom>
          <a:solidFill>
            <a:schemeClr val="tx1">
              <a:lumMod val="65000"/>
              <a:lumOff val="35000"/>
            </a:schemeClr>
          </a:solidFill>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lt-LT" sz="5000" b="1" dirty="0" smtClean="0">
                <a:solidFill>
                  <a:schemeClr val="bg1"/>
                </a:solidFill>
                <a:latin typeface="Red Hat Display SemiBold" panose="020B0604020202020204" charset="0"/>
                <a:ea typeface="Red Hat Display SemiBold" panose="020B0604020202020204" charset="0"/>
                <a:cs typeface="Red Hat Display SemiBold" panose="020B0604020202020204" charset="0"/>
              </a:rPr>
              <a:t>06</a:t>
            </a:r>
            <a:endParaRPr lang="en" sz="5000" b="1" dirty="0">
              <a:solidFill>
                <a:schemeClr val="bg1"/>
              </a:solidFill>
              <a:latin typeface="Red Hat Display SemiBold" panose="020B0604020202020204" charset="0"/>
              <a:ea typeface="Red Hat Display SemiBold" panose="020B0604020202020204" charset="0"/>
              <a:cs typeface="Red Hat Display SemiBold" panose="020B0604020202020204" charset="0"/>
            </a:endParaRPr>
          </a:p>
        </p:txBody>
      </p:sp>
      <p:sp>
        <p:nvSpPr>
          <p:cNvPr id="5" name="Stačiakampis 4"/>
          <p:cNvSpPr/>
          <p:nvPr/>
        </p:nvSpPr>
        <p:spPr>
          <a:xfrm>
            <a:off x="4471116" y="4653136"/>
            <a:ext cx="4572000" cy="1261884"/>
          </a:xfrm>
          <a:prstGeom prst="rect">
            <a:avLst/>
          </a:prstGeom>
        </p:spPr>
        <p:txBody>
          <a:bodyPr>
            <a:spAutoFit/>
          </a:bodyPr>
          <a:lstStyle/>
          <a:p>
            <a:pPr lvl="0"/>
            <a:r>
              <a:rPr lang="lt-LT" sz="2700" b="1" dirty="0" smtClean="0">
                <a:latin typeface="Asap" panose="020B0604020202020204" charset="-70"/>
              </a:rPr>
              <a:t>Plungės </a:t>
            </a:r>
            <a:r>
              <a:rPr lang="lt-LT" sz="2700" b="1" dirty="0">
                <a:latin typeface="Asap" panose="020B0604020202020204" charset="-70"/>
              </a:rPr>
              <a:t>turizmo informacijos centras; </a:t>
            </a:r>
            <a:endParaRPr lang="lt-LT" sz="2700" b="1" dirty="0" smtClean="0">
              <a:latin typeface="Asap" panose="020B0604020202020204" charset="-70"/>
            </a:endParaRPr>
          </a:p>
          <a:p>
            <a:pPr lvl="0"/>
            <a:r>
              <a:rPr lang="lt-LT" sz="2200" dirty="0" smtClean="0">
                <a:latin typeface="Asap" panose="020B0604020202020204" charset="-70"/>
              </a:rPr>
              <a:t>Dariaus </a:t>
            </a:r>
            <a:r>
              <a:rPr lang="lt-LT" sz="2200" dirty="0">
                <a:latin typeface="Asap" panose="020B0604020202020204" charset="-70"/>
              </a:rPr>
              <a:t>ir Girėno g. 27, Plungė</a:t>
            </a:r>
          </a:p>
        </p:txBody>
      </p:sp>
      <p:cxnSp>
        <p:nvCxnSpPr>
          <p:cNvPr id="6" name="Google Shape;237;p30"/>
          <p:cNvCxnSpPr/>
          <p:nvPr/>
        </p:nvCxnSpPr>
        <p:spPr>
          <a:xfrm>
            <a:off x="4427984" y="4653136"/>
            <a:ext cx="0" cy="1345800"/>
          </a:xfrm>
          <a:prstGeom prst="straightConnector1">
            <a:avLst/>
          </a:prstGeom>
          <a:noFill/>
          <a:ln w="19050" cap="flat" cmpd="sng">
            <a:solidFill>
              <a:schemeClr val="dk1"/>
            </a:solidFill>
            <a:prstDash val="solid"/>
            <a:round/>
            <a:headEnd type="none" w="med" len="med"/>
            <a:tailEnd type="none" w="med" len="med"/>
          </a:ln>
        </p:spPr>
      </p:cxnSp>
      <p:pic>
        <p:nvPicPr>
          <p:cNvPr id="7" name="Paveikslėlis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716016" y="59432"/>
            <a:ext cx="4091947" cy="2582906"/>
          </a:xfrm>
          <a:prstGeom prst="rect">
            <a:avLst/>
          </a:prstGeom>
        </p:spPr>
      </p:pic>
      <p:pic>
        <p:nvPicPr>
          <p:cNvPr id="8" name="Paveikslėlis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3568" y="61737"/>
            <a:ext cx="3456384" cy="2580602"/>
          </a:xfrm>
          <a:prstGeom prst="rect">
            <a:avLst/>
          </a:prstGeom>
        </p:spPr>
      </p:pic>
      <p:pic>
        <p:nvPicPr>
          <p:cNvPr id="9" name="Paveikslėlis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568" y="3257536"/>
            <a:ext cx="3456384" cy="2657484"/>
          </a:xfrm>
          <a:prstGeom prst="rect">
            <a:avLst/>
          </a:prstGeom>
        </p:spPr>
      </p:pic>
    </p:spTree>
    <p:extLst>
      <p:ext uri="{BB962C8B-B14F-4D97-AF65-F5344CB8AC3E}">
        <p14:creationId xmlns:p14="http://schemas.microsoft.com/office/powerpoint/2010/main" val="408563739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395536" y="836712"/>
            <a:ext cx="2016224" cy="4320480"/>
          </a:xfrm>
        </p:spPr>
        <p:txBody>
          <a:bodyPr>
            <a:noAutofit/>
          </a:bodyPr>
          <a:lstStyle/>
          <a:p>
            <a:pPr algn="l"/>
            <a:r>
              <a:rPr lang="lt-LT" sz="2000" b="1" dirty="0" smtClean="0"/>
              <a:t>Apžiūrėjus Plungės turizmo ir informacijos centro pastatą, esminių defektų nenustatyta</a:t>
            </a:r>
            <a:endParaRPr lang="lt-LT" sz="2000" b="1" dirty="0"/>
          </a:p>
        </p:txBody>
      </p:sp>
      <p:pic>
        <p:nvPicPr>
          <p:cNvPr id="4" name="Paveikslėlis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56176" y="116632"/>
            <a:ext cx="2987824" cy="2600908"/>
          </a:xfrm>
          <a:prstGeom prst="rect">
            <a:avLst/>
          </a:prstGeo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99792" y="116632"/>
            <a:ext cx="3456384" cy="2600908"/>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56176" y="2827720"/>
            <a:ext cx="2987824" cy="2905535"/>
          </a:xfrm>
          <a:prstGeom prst="rect">
            <a:avLst/>
          </a:prstGeom>
        </p:spPr>
      </p:pic>
      <p:pic>
        <p:nvPicPr>
          <p:cNvPr id="8" name="Paveikslėlis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99792" y="2849198"/>
            <a:ext cx="3456384" cy="2812050"/>
          </a:xfrm>
          <a:prstGeom prst="rect">
            <a:avLst/>
          </a:prstGeom>
        </p:spPr>
      </p:pic>
    </p:spTree>
    <p:extLst>
      <p:ext uri="{BB962C8B-B14F-4D97-AF65-F5344CB8AC3E}">
        <p14:creationId xmlns:p14="http://schemas.microsoft.com/office/powerpoint/2010/main" val="313947860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Turinio vietos rezervavimo ženklas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076056" y="116632"/>
            <a:ext cx="3732620" cy="2880320"/>
          </a:xfrm>
        </p:spPr>
      </p:pic>
      <p:sp>
        <p:nvSpPr>
          <p:cNvPr id="4" name="Google Shape;228;p30"/>
          <p:cNvSpPr txBox="1">
            <a:spLocks/>
          </p:cNvSpPr>
          <p:nvPr/>
        </p:nvSpPr>
        <p:spPr>
          <a:xfrm>
            <a:off x="4427984" y="3717032"/>
            <a:ext cx="4161600" cy="699537"/>
          </a:xfrm>
          <a:prstGeom prst="rect">
            <a:avLst/>
          </a:prstGeom>
          <a:solidFill>
            <a:schemeClr val="tx1">
              <a:lumMod val="65000"/>
              <a:lumOff val="35000"/>
            </a:schemeClr>
          </a:solidFill>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lt-LT" sz="5000" b="1" dirty="0" smtClean="0">
                <a:solidFill>
                  <a:schemeClr val="bg1"/>
                </a:solidFill>
                <a:latin typeface="Red Hat Display SemiBold" panose="020B0604020202020204" charset="0"/>
                <a:ea typeface="Red Hat Display SemiBold" panose="020B0604020202020204" charset="0"/>
                <a:cs typeface="Red Hat Display SemiBold" panose="020B0604020202020204" charset="0"/>
              </a:rPr>
              <a:t>07</a:t>
            </a:r>
            <a:endParaRPr lang="en" sz="5000" b="1" dirty="0">
              <a:solidFill>
                <a:schemeClr val="bg1"/>
              </a:solidFill>
              <a:latin typeface="Red Hat Display SemiBold" panose="020B0604020202020204" charset="0"/>
              <a:ea typeface="Red Hat Display SemiBold" panose="020B0604020202020204" charset="0"/>
              <a:cs typeface="Red Hat Display SemiBold" panose="020B0604020202020204" charset="0"/>
            </a:endParaRPr>
          </a:p>
        </p:txBody>
      </p:sp>
      <p:sp>
        <p:nvSpPr>
          <p:cNvPr id="5" name="Stačiakampis 4"/>
          <p:cNvSpPr/>
          <p:nvPr/>
        </p:nvSpPr>
        <p:spPr>
          <a:xfrm>
            <a:off x="4380693" y="4665261"/>
            <a:ext cx="4572000" cy="846386"/>
          </a:xfrm>
          <a:prstGeom prst="rect">
            <a:avLst/>
          </a:prstGeom>
        </p:spPr>
        <p:txBody>
          <a:bodyPr>
            <a:spAutoFit/>
          </a:bodyPr>
          <a:lstStyle/>
          <a:p>
            <a:pPr lvl="0"/>
            <a:r>
              <a:rPr lang="lt-LT" sz="2700" b="1" dirty="0">
                <a:latin typeface="Asap" panose="020B0604020202020204" charset="-70"/>
              </a:rPr>
              <a:t>Žemaičių dailės muziejus;</a:t>
            </a:r>
            <a:r>
              <a:rPr lang="lt-LT" b="1" dirty="0">
                <a:latin typeface="Asap" panose="020B0604020202020204" charset="-70"/>
              </a:rPr>
              <a:t> </a:t>
            </a:r>
            <a:endParaRPr lang="lt-LT" b="1" dirty="0" smtClean="0">
              <a:latin typeface="Asap" panose="020B0604020202020204" charset="-70"/>
            </a:endParaRPr>
          </a:p>
          <a:p>
            <a:pPr lvl="0"/>
            <a:r>
              <a:rPr lang="lt-LT" sz="2200" dirty="0" smtClean="0">
                <a:latin typeface="Asap" panose="020B0604020202020204" charset="-70"/>
              </a:rPr>
              <a:t>Parko </a:t>
            </a:r>
            <a:r>
              <a:rPr lang="lt-LT" sz="2200" dirty="0">
                <a:latin typeface="Asap" panose="020B0604020202020204" charset="-70"/>
              </a:rPr>
              <a:t>g. 3A, Plungė</a:t>
            </a:r>
          </a:p>
        </p:txBody>
      </p:sp>
      <p:cxnSp>
        <p:nvCxnSpPr>
          <p:cNvPr id="6" name="Google Shape;237;p30"/>
          <p:cNvCxnSpPr/>
          <p:nvPr/>
        </p:nvCxnSpPr>
        <p:spPr>
          <a:xfrm>
            <a:off x="4427984" y="4653136"/>
            <a:ext cx="0" cy="1345800"/>
          </a:xfrm>
          <a:prstGeom prst="straightConnector1">
            <a:avLst/>
          </a:prstGeom>
          <a:noFill/>
          <a:ln w="19050" cap="flat" cmpd="sng">
            <a:solidFill>
              <a:schemeClr val="dk1"/>
            </a:solidFill>
            <a:prstDash val="solid"/>
            <a:round/>
            <a:headEnd type="none" w="med" len="med"/>
            <a:tailEnd type="none" w="med" len="med"/>
          </a:ln>
        </p:spPr>
      </p:cxnSp>
      <p:pic>
        <p:nvPicPr>
          <p:cNvPr id="8" name="Paveikslėlis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9539" y="116632"/>
            <a:ext cx="4187957" cy="2880320"/>
          </a:xfrm>
          <a:prstGeom prst="rect">
            <a:avLst/>
          </a:prstGeom>
        </p:spPr>
      </p:pic>
      <p:pic>
        <p:nvPicPr>
          <p:cNvPr id="10" name="Paveikslėlis 9"/>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19539" y="3284984"/>
            <a:ext cx="3720413" cy="2880320"/>
          </a:xfrm>
          <a:prstGeom prst="rect">
            <a:avLst/>
          </a:prstGeom>
        </p:spPr>
      </p:pic>
    </p:spTree>
    <p:extLst>
      <p:ext uri="{BB962C8B-B14F-4D97-AF65-F5344CB8AC3E}">
        <p14:creationId xmlns:p14="http://schemas.microsoft.com/office/powerpoint/2010/main" val="19637109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098576" cy="5386610"/>
          </a:xfrm>
        </p:spPr>
        <p:txBody>
          <a:bodyPr>
            <a:normAutofit/>
          </a:bodyPr>
          <a:lstStyle/>
          <a:p>
            <a:pPr algn="l"/>
            <a:r>
              <a:rPr lang="lt-LT" sz="3000" b="1" dirty="0" smtClean="0"/>
              <a:t>Fasadas:</a:t>
            </a:r>
            <a:br>
              <a:rPr lang="lt-LT" sz="3000" b="1" dirty="0" smtClean="0"/>
            </a:br>
            <a:r>
              <a:rPr lang="lt-LT" sz="1200" dirty="0" smtClean="0">
                <a:latin typeface="Asap"/>
              </a:rPr>
              <a:t>daugelyje vietų pastebima tinko atšokimai gabalais ir ištrupėjimai. </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 užtaisyti pažeistas vietas, numatyti restauraciją.</a:t>
            </a:r>
            <a:endParaRPr lang="lt-LT" sz="3000" b="1" dirty="0"/>
          </a:p>
        </p:txBody>
      </p:sp>
      <p:pic>
        <p:nvPicPr>
          <p:cNvPr id="5" name="Paveikslėlis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868144" y="44624"/>
            <a:ext cx="3168353" cy="2808312"/>
          </a:xfrm>
          <a:prstGeom prst="rect">
            <a:avLst/>
          </a:prstGeom>
        </p:spPr>
      </p:pic>
      <p:pic>
        <p:nvPicPr>
          <p:cNvPr id="7" name="Turinio vietos rezervavimo ženklas 6"/>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2627784" y="65739"/>
            <a:ext cx="3116164" cy="2787197"/>
          </a:xfrm>
        </p:spPr>
      </p:pic>
      <p:pic>
        <p:nvPicPr>
          <p:cNvPr id="9" name="Paveikslėlis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27784" y="3058930"/>
            <a:ext cx="3155843" cy="3358402"/>
          </a:xfrm>
          <a:prstGeom prst="rect">
            <a:avLst/>
          </a:prstGeom>
        </p:spPr>
      </p:pic>
      <p:pic>
        <p:nvPicPr>
          <p:cNvPr id="10" name="Paveikslėlis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940153" y="3058930"/>
            <a:ext cx="3096344" cy="3358402"/>
          </a:xfrm>
          <a:prstGeom prst="rect">
            <a:avLst/>
          </a:prstGeom>
        </p:spPr>
      </p:pic>
    </p:spTree>
    <p:extLst>
      <p:ext uri="{BB962C8B-B14F-4D97-AF65-F5344CB8AC3E}">
        <p14:creationId xmlns:p14="http://schemas.microsoft.com/office/powerpoint/2010/main" val="2810167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323528" y="195786"/>
            <a:ext cx="2376264" cy="6041525"/>
          </a:xfrm>
        </p:spPr>
        <p:txBody>
          <a:bodyPr>
            <a:normAutofit/>
          </a:bodyPr>
          <a:lstStyle/>
          <a:p>
            <a:pPr algn="l"/>
            <a:r>
              <a:rPr lang="lt-LT" dirty="0" smtClean="0"/>
              <a:t>Fasadas:</a:t>
            </a:r>
            <a:br>
              <a:rPr lang="lt-LT" dirty="0" smtClean="0"/>
            </a:br>
            <a:r>
              <a:rPr lang="lt-LT" sz="1300" dirty="0">
                <a:latin typeface="Asap"/>
              </a:rPr>
              <a:t>daugelyje vietų pastebima tinko atšokimai gabalais ir ištrupėjimai</a:t>
            </a:r>
            <a:r>
              <a:rPr lang="lt-LT" sz="1300" dirty="0" smtClean="0">
                <a:latin typeface="Asap"/>
              </a:rPr>
              <a:t>. Vakarinėje statinio pusėje - žymūs sienų ir </a:t>
            </a:r>
            <a:r>
              <a:rPr lang="lt-LT" sz="1300" dirty="0" err="1" smtClean="0">
                <a:latin typeface="Asap"/>
              </a:rPr>
              <a:t>apdailinių</a:t>
            </a:r>
            <a:r>
              <a:rPr lang="lt-LT" sz="1300" dirty="0" smtClean="0">
                <a:latin typeface="Asap"/>
              </a:rPr>
              <a:t> kolonų skilimai.</a:t>
            </a:r>
            <a:br>
              <a:rPr lang="lt-LT" sz="1300" dirty="0" smtClean="0">
                <a:latin typeface="Asap"/>
              </a:rPr>
            </a:br>
            <a:r>
              <a:rPr lang="lt-LT" sz="1300" dirty="0" smtClean="0">
                <a:latin typeface="Asap"/>
              </a:rPr>
              <a:t/>
            </a:r>
            <a:br>
              <a:rPr lang="lt-LT" sz="1300" dirty="0" smtClean="0">
                <a:latin typeface="Asap"/>
              </a:rPr>
            </a:br>
            <a:r>
              <a:rPr lang="lt-LT" sz="1300" dirty="0">
                <a:latin typeface="Asap"/>
              </a:rPr>
              <a:t/>
            </a:r>
            <a:br>
              <a:rPr lang="lt-LT" sz="1300" dirty="0">
                <a:latin typeface="Asap"/>
              </a:rPr>
            </a:br>
            <a:r>
              <a:rPr lang="lt-LT" sz="1300" dirty="0" smtClean="0">
                <a:latin typeface="Asap"/>
              </a:rPr>
              <a:t/>
            </a:r>
            <a:br>
              <a:rPr lang="lt-LT" sz="1300" dirty="0" smtClean="0">
                <a:latin typeface="Asap"/>
              </a:rPr>
            </a:br>
            <a:r>
              <a:rPr lang="lt-LT" sz="1300" dirty="0" smtClean="0">
                <a:latin typeface="Asap"/>
              </a:rPr>
              <a:t/>
            </a:r>
            <a:br>
              <a:rPr lang="lt-LT" sz="1300" dirty="0" smtClean="0">
                <a:latin typeface="Asap"/>
              </a:rPr>
            </a:br>
            <a:r>
              <a:rPr lang="lt-LT" sz="1300" dirty="0">
                <a:latin typeface="Asap"/>
              </a:rPr>
              <a:t/>
            </a:r>
            <a:br>
              <a:rPr lang="lt-LT" sz="1300" dirty="0">
                <a:latin typeface="Asap"/>
              </a:rPr>
            </a:br>
            <a:r>
              <a:rPr lang="lt-LT" sz="1300" dirty="0" smtClean="0">
                <a:latin typeface="Asap"/>
              </a:rPr>
              <a:t/>
            </a:r>
            <a:br>
              <a:rPr lang="lt-LT" sz="1300" dirty="0" smtClean="0">
                <a:latin typeface="Asap"/>
              </a:rPr>
            </a:br>
            <a:r>
              <a:rPr lang="lt-LT" sz="1300" dirty="0">
                <a:latin typeface="Asap"/>
              </a:rPr>
              <a:t/>
            </a:r>
            <a:br>
              <a:rPr lang="lt-LT" sz="1300" dirty="0">
                <a:latin typeface="Asap"/>
              </a:rPr>
            </a:br>
            <a:r>
              <a:rPr lang="lt-LT" sz="1300" dirty="0">
                <a:latin typeface="Asap"/>
              </a:rPr>
              <a:t/>
            </a:r>
            <a:br>
              <a:rPr lang="lt-LT" sz="1300" dirty="0">
                <a:latin typeface="Asap"/>
              </a:rPr>
            </a:br>
            <a:r>
              <a:rPr lang="lt-LT" sz="1300" dirty="0" smtClean="0">
                <a:latin typeface="Asap"/>
              </a:rPr>
              <a:t/>
            </a:r>
            <a:br>
              <a:rPr lang="lt-LT" sz="1300" dirty="0" smtClean="0">
                <a:latin typeface="Asap"/>
              </a:rPr>
            </a:br>
            <a:r>
              <a:rPr lang="lt-LT" sz="1300" dirty="0">
                <a:latin typeface="Asap"/>
              </a:rPr>
              <a:t/>
            </a:r>
            <a:br>
              <a:rPr lang="lt-LT" sz="1300" dirty="0">
                <a:latin typeface="Asap"/>
              </a:rPr>
            </a:br>
            <a:r>
              <a:rPr lang="lt-LT" sz="1300" dirty="0" smtClean="0">
                <a:latin typeface="Asap"/>
              </a:rPr>
              <a:t/>
            </a:r>
            <a:br>
              <a:rPr lang="lt-LT" sz="1300" dirty="0" smtClean="0">
                <a:latin typeface="Asap"/>
              </a:rPr>
            </a:br>
            <a:r>
              <a:rPr lang="lt-LT" sz="1300" dirty="0">
                <a:latin typeface="Asap"/>
              </a:rPr>
              <a:t/>
            </a:r>
            <a:br>
              <a:rPr lang="lt-LT" sz="1300" dirty="0">
                <a:latin typeface="Asap"/>
              </a:rPr>
            </a:br>
            <a:r>
              <a:rPr lang="lt-LT" sz="1300" b="1" dirty="0" smtClean="0">
                <a:latin typeface="Asap"/>
              </a:rPr>
              <a:t>Rekomendacija</a:t>
            </a:r>
            <a:r>
              <a:rPr lang="lt-LT" sz="1300" dirty="0" smtClean="0">
                <a:latin typeface="Asap"/>
              </a:rPr>
              <a:t>:</a:t>
            </a:r>
            <a:br>
              <a:rPr lang="lt-LT" sz="1300" dirty="0" smtClean="0">
                <a:latin typeface="Asap"/>
              </a:rPr>
            </a:br>
            <a:r>
              <a:rPr lang="lt-LT" sz="1300" dirty="0" smtClean="0">
                <a:latin typeface="Asap"/>
              </a:rPr>
              <a:t>pastatas paveldosaugos, reikalinga restauracija.</a:t>
            </a:r>
            <a:endParaRPr lang="lt-LT" sz="1300" dirty="0"/>
          </a:p>
        </p:txBody>
      </p:sp>
      <p:pic>
        <p:nvPicPr>
          <p:cNvPr id="4" name="Paveikslėlis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12159" y="86352"/>
            <a:ext cx="3100243" cy="2838592"/>
          </a:xfrm>
          <a:prstGeom prst="rect">
            <a:avLst/>
          </a:prstGeo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059832" y="86352"/>
            <a:ext cx="2952327" cy="2838592"/>
          </a:xfrm>
          <a:prstGeom prst="rect">
            <a:avLst/>
          </a:prstGeom>
        </p:spPr>
      </p:pic>
      <p:pic>
        <p:nvPicPr>
          <p:cNvPr id="7" name="Paveikslėlis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5400000">
            <a:off x="5867629" y="3208565"/>
            <a:ext cx="3389302" cy="3100243"/>
          </a:xfrm>
          <a:prstGeom prst="rect">
            <a:avLst/>
          </a:prstGeom>
        </p:spPr>
      </p:pic>
      <p:pic>
        <p:nvPicPr>
          <p:cNvPr id="8" name="Paveikslėlis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3059832" y="3064035"/>
            <a:ext cx="2952326" cy="3389303"/>
          </a:xfrm>
          <a:prstGeom prst="rect">
            <a:avLst/>
          </a:prstGeom>
        </p:spPr>
      </p:pic>
    </p:spTree>
    <p:extLst>
      <p:ext uri="{BB962C8B-B14F-4D97-AF65-F5344CB8AC3E}">
        <p14:creationId xmlns:p14="http://schemas.microsoft.com/office/powerpoint/2010/main" val="413127049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170584" cy="6250706"/>
          </a:xfrm>
        </p:spPr>
        <p:txBody>
          <a:bodyPr>
            <a:normAutofit/>
          </a:bodyPr>
          <a:lstStyle/>
          <a:p>
            <a:pPr algn="l"/>
            <a:r>
              <a:rPr lang="lt-LT" sz="3000" b="1" dirty="0" smtClean="0"/>
              <a:t>Vidaus patalpos:</a:t>
            </a:r>
            <a:br>
              <a:rPr lang="lt-LT" sz="3000" b="1" dirty="0" smtClean="0"/>
            </a:br>
            <a:r>
              <a:rPr lang="lt-LT" sz="1200" dirty="0" smtClean="0">
                <a:latin typeface="Asap"/>
              </a:rPr>
              <a:t>Pusrūsio patalpose apatinėse sienų dalyse kaupiasi drėgmė, daugelyje vietų atšokę glaistas su dažais. Tikėtina vanduo patenka per pamatą, dėl neįrengto drenažo.</a:t>
            </a:r>
            <a:r>
              <a:rPr lang="lt-LT" sz="1000" b="1" dirty="0" smtClean="0">
                <a:latin typeface="Asap"/>
              </a:rPr>
              <a:t/>
            </a:r>
            <a:br>
              <a:rPr lang="lt-LT" sz="1000" b="1" dirty="0" smtClean="0">
                <a:latin typeface="Asap"/>
              </a:rPr>
            </a:br>
            <a:r>
              <a:rPr lang="lt-LT" sz="1000" b="1" dirty="0">
                <a:latin typeface="Asap"/>
              </a:rPr>
              <a:t/>
            </a:r>
            <a:br>
              <a:rPr lang="lt-LT" sz="1000" b="1" dirty="0">
                <a:latin typeface="Asap"/>
              </a:rPr>
            </a:br>
            <a:r>
              <a:rPr lang="lt-LT" sz="1000" b="1" dirty="0" smtClean="0">
                <a:latin typeface="Asap"/>
              </a:rPr>
              <a:t/>
            </a:r>
            <a:br>
              <a:rPr lang="lt-LT" sz="1000" b="1" dirty="0" smtClean="0">
                <a:latin typeface="Asap"/>
              </a:rPr>
            </a:br>
            <a:r>
              <a:rPr lang="lt-LT" sz="1000" b="1" dirty="0" smtClean="0">
                <a:latin typeface="Asap"/>
              </a:rPr>
              <a:t/>
            </a:r>
            <a:br>
              <a:rPr lang="lt-LT" sz="1000" b="1" dirty="0" smtClean="0">
                <a:latin typeface="Asap"/>
              </a:rPr>
            </a:br>
            <a:r>
              <a:rPr lang="lt-LT" sz="1000" b="1" dirty="0">
                <a:latin typeface="Asap"/>
              </a:rPr>
              <a:t/>
            </a:r>
            <a:br>
              <a:rPr lang="lt-LT" sz="1000" b="1" dirty="0">
                <a:latin typeface="Asap"/>
              </a:rPr>
            </a:br>
            <a:r>
              <a:rPr lang="lt-LT" sz="1000" b="1" dirty="0" smtClean="0">
                <a:latin typeface="Asap"/>
              </a:rPr>
              <a:t/>
            </a:r>
            <a:br>
              <a:rPr lang="lt-LT" sz="1000" b="1" dirty="0" smtClean="0">
                <a:latin typeface="Asap"/>
              </a:rPr>
            </a:br>
            <a:r>
              <a:rPr lang="lt-LT" sz="1000" b="1" dirty="0">
                <a:latin typeface="Asap"/>
              </a:rPr>
              <a:t/>
            </a:r>
            <a:br>
              <a:rPr lang="lt-LT" sz="1000" b="1" dirty="0">
                <a:latin typeface="Asap"/>
              </a:rPr>
            </a:br>
            <a:r>
              <a:rPr lang="lt-LT" sz="1000" b="1" dirty="0" smtClean="0">
                <a:latin typeface="Asap"/>
              </a:rPr>
              <a:t/>
            </a:r>
            <a:br>
              <a:rPr lang="lt-LT" sz="1000" b="1" dirty="0" smtClean="0">
                <a:latin typeface="Asap"/>
              </a:rPr>
            </a:br>
            <a:r>
              <a:rPr lang="lt-LT" sz="1000" b="1" dirty="0">
                <a:latin typeface="Asap"/>
              </a:rPr>
              <a:t/>
            </a:r>
            <a:br>
              <a:rPr lang="lt-LT" sz="1000" b="1" dirty="0">
                <a:latin typeface="Asap"/>
              </a:rPr>
            </a:br>
            <a:r>
              <a:rPr lang="lt-LT" sz="1000" b="1" dirty="0" smtClean="0">
                <a:latin typeface="Asap"/>
              </a:rPr>
              <a:t/>
            </a:r>
            <a:br>
              <a:rPr lang="lt-LT" sz="1000" b="1" dirty="0" smtClean="0">
                <a:latin typeface="Asap"/>
              </a:rPr>
            </a:br>
            <a:r>
              <a:rPr lang="lt-LT" sz="1000" b="1" dirty="0">
                <a:latin typeface="Asap"/>
              </a:rPr>
              <a:t/>
            </a:r>
            <a:br>
              <a:rPr lang="lt-LT" sz="1000" b="1" dirty="0">
                <a:latin typeface="Asap"/>
              </a:rPr>
            </a:br>
            <a:r>
              <a:rPr lang="lt-LT" sz="1000" b="1" dirty="0" smtClean="0">
                <a:latin typeface="Asap"/>
              </a:rPr>
              <a:t/>
            </a:r>
            <a:br>
              <a:rPr lang="lt-LT" sz="1000" b="1" dirty="0" smtClean="0">
                <a:latin typeface="Asap"/>
              </a:rPr>
            </a:br>
            <a:r>
              <a:rPr lang="lt-LT" sz="1000" b="1" dirty="0">
                <a:latin typeface="Asap"/>
              </a:rPr>
              <a:t/>
            </a:r>
            <a:br>
              <a:rPr lang="lt-LT" sz="1000" b="1" dirty="0">
                <a:latin typeface="Asap"/>
              </a:rPr>
            </a:br>
            <a:r>
              <a:rPr lang="lt-LT" sz="1200" b="1" dirty="0">
                <a:latin typeface="Asap"/>
              </a:rPr>
              <a:t/>
            </a:r>
            <a:br>
              <a:rPr lang="lt-LT" sz="1200" b="1" dirty="0">
                <a:latin typeface="Asap"/>
              </a:rPr>
            </a:br>
            <a:r>
              <a:rPr lang="lt-LT" sz="1200" b="1" dirty="0" smtClean="0">
                <a:latin typeface="Asap"/>
              </a:rPr>
              <a:t>Rekomendacija:</a:t>
            </a:r>
            <a:br>
              <a:rPr lang="lt-LT" sz="1200" b="1" dirty="0" smtClean="0">
                <a:latin typeface="Asap"/>
              </a:rPr>
            </a:br>
            <a:r>
              <a:rPr lang="lt-LT" sz="1200" dirty="0" smtClean="0">
                <a:latin typeface="Asap"/>
              </a:rPr>
              <a:t>Reikalinga įrengti drenažą, užtaisyti pažeistas vietas.</a:t>
            </a:r>
            <a:endParaRPr lang="lt-LT" sz="1200"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12160" y="188640"/>
            <a:ext cx="2952328" cy="3030339"/>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15815" y="188640"/>
            <a:ext cx="3024337" cy="3024336"/>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12161" y="3212976"/>
            <a:ext cx="2952328" cy="3096344"/>
          </a:xfrm>
          <a:prstGeom prst="rect">
            <a:avLst/>
          </a:prstGeom>
        </p:spPr>
      </p:pic>
      <p:pic>
        <p:nvPicPr>
          <p:cNvPr id="7" name="Paveikslėlis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915814" y="3212976"/>
            <a:ext cx="3024337" cy="3096344"/>
          </a:xfrm>
          <a:prstGeom prst="rect">
            <a:avLst/>
          </a:prstGeom>
        </p:spPr>
      </p:pic>
    </p:spTree>
    <p:extLst>
      <p:ext uri="{BB962C8B-B14F-4D97-AF65-F5344CB8AC3E}">
        <p14:creationId xmlns:p14="http://schemas.microsoft.com/office/powerpoint/2010/main" val="7978578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314600" cy="5530626"/>
          </a:xfrm>
        </p:spPr>
        <p:txBody>
          <a:bodyPr>
            <a:normAutofit/>
          </a:bodyPr>
          <a:lstStyle/>
          <a:p>
            <a:pPr algn="l"/>
            <a:r>
              <a:rPr lang="lt-LT" sz="3000" b="1" dirty="0" smtClean="0"/>
              <a:t>Vidaus patalpos:</a:t>
            </a:r>
            <a:r>
              <a:rPr lang="lt-LT" sz="3000" dirty="0" smtClean="0"/>
              <a:t/>
            </a:r>
            <a:br>
              <a:rPr lang="lt-LT" sz="3000" dirty="0" smtClean="0"/>
            </a:br>
            <a:r>
              <a:rPr lang="lt-LT" sz="1200" dirty="0" smtClean="0">
                <a:latin typeface="Asap"/>
              </a:rPr>
              <a:t>glaisto su dažais aptrupėjimai</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pažeistas vietas užtaisyti kosmetinių remontų metu</a:t>
            </a:r>
            <a:endParaRPr lang="lt-LT" sz="3000"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84168" y="44623"/>
            <a:ext cx="2962672" cy="2824563"/>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915816" y="44623"/>
            <a:ext cx="3168352" cy="2825703"/>
          </a:xfrm>
          <a:prstGeom prst="rect">
            <a:avLst/>
          </a:prstGeom>
        </p:spPr>
      </p:pic>
      <p:pic>
        <p:nvPicPr>
          <p:cNvPr id="7" name="Paveikslėlis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51312" y="2870327"/>
            <a:ext cx="4464496" cy="2852936"/>
          </a:xfrm>
          <a:prstGeom prst="rect">
            <a:avLst/>
          </a:prstGeom>
        </p:spPr>
      </p:pic>
    </p:spTree>
    <p:extLst>
      <p:ext uri="{BB962C8B-B14F-4D97-AF65-F5344CB8AC3E}">
        <p14:creationId xmlns:p14="http://schemas.microsoft.com/office/powerpoint/2010/main" val="34859410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788024" y="3501008"/>
            <a:ext cx="4327100" cy="2520280"/>
          </a:xfrm>
        </p:spPr>
        <p:txBody>
          <a:bodyPr>
            <a:normAutofit/>
          </a:bodyPr>
          <a:lstStyle/>
          <a:p>
            <a:pPr lvl="0"/>
            <a:r>
              <a:rPr lang="lt-LT" sz="2700" b="1" dirty="0" smtClean="0">
                <a:latin typeface="Red Hat Display SemiBold" panose="020B0604020202020204" charset="0"/>
                <a:ea typeface="Red Hat Display SemiBold" panose="020B0604020202020204" charset="0"/>
                <a:cs typeface="Red Hat Display SemiBold" panose="020B0604020202020204" charset="0"/>
              </a:rPr>
              <a:t>Plungės r. sav. </a:t>
            </a:r>
            <a:r>
              <a:rPr lang="lt-LT" sz="2700" b="1" dirty="0" err="1" smtClean="0">
                <a:latin typeface="Red Hat Display SemiBold" panose="020B0604020202020204" charset="0"/>
                <a:ea typeface="Red Hat Display SemiBold" panose="020B0604020202020204" charset="0"/>
                <a:cs typeface="Red Hat Display SemiBold" panose="020B0604020202020204" charset="0"/>
              </a:rPr>
              <a:t>Žlibinų</a:t>
            </a:r>
            <a:r>
              <a:rPr lang="lt-LT" sz="2700" b="1" dirty="0" smtClean="0">
                <a:latin typeface="Red Hat Display SemiBold" panose="020B0604020202020204" charset="0"/>
                <a:ea typeface="Red Hat Display SemiBold" panose="020B0604020202020204" charset="0"/>
                <a:cs typeface="Red Hat Display SemiBold" panose="020B0604020202020204" charset="0"/>
              </a:rPr>
              <a:t> kultūros centras;</a:t>
            </a:r>
            <a:br>
              <a:rPr lang="lt-LT" sz="2700" b="1" dirty="0" smtClean="0">
                <a:latin typeface="Red Hat Display SemiBold" panose="020B0604020202020204" charset="0"/>
                <a:ea typeface="Red Hat Display SemiBold" panose="020B0604020202020204" charset="0"/>
                <a:cs typeface="Red Hat Display SemiBold" panose="020B0604020202020204" charset="0"/>
              </a:rPr>
            </a:br>
            <a:r>
              <a:rPr lang="lt-LT" sz="2700" b="1" dirty="0" smtClean="0">
                <a:latin typeface="Red Hat Display SemiBold" panose="020B0604020202020204" charset="0"/>
                <a:ea typeface="Red Hat Display SemiBold" panose="020B0604020202020204" charset="0"/>
                <a:cs typeface="Red Hat Display SemiBold" panose="020B0604020202020204" charset="0"/>
              </a:rPr>
              <a:t> </a:t>
            </a:r>
            <a:r>
              <a:rPr lang="lt-LT" sz="2200" dirty="0" smtClean="0">
                <a:latin typeface="Red Hat Display SemiBold" panose="020B0604020202020204" charset="0"/>
                <a:ea typeface="Red Hat Display SemiBold" panose="020B0604020202020204" charset="0"/>
                <a:cs typeface="Red Hat Display SemiBold" panose="020B0604020202020204" charset="0"/>
              </a:rPr>
              <a:t>Žarėnų g. 46, </a:t>
            </a:r>
            <a:r>
              <a:rPr lang="lt-LT" sz="2200" dirty="0" err="1" smtClean="0">
                <a:latin typeface="Red Hat Display SemiBold" panose="020B0604020202020204" charset="0"/>
                <a:ea typeface="Red Hat Display SemiBold" panose="020B0604020202020204" charset="0"/>
                <a:cs typeface="Red Hat Display SemiBold" panose="020B0604020202020204" charset="0"/>
              </a:rPr>
              <a:t>Žlibinų</a:t>
            </a:r>
            <a:r>
              <a:rPr lang="lt-LT" sz="2200" dirty="0" smtClean="0">
                <a:latin typeface="Red Hat Display SemiBold" panose="020B0604020202020204" charset="0"/>
                <a:ea typeface="Red Hat Display SemiBold" panose="020B0604020202020204" charset="0"/>
                <a:cs typeface="Red Hat Display SemiBold" panose="020B0604020202020204" charset="0"/>
              </a:rPr>
              <a:t> k., </a:t>
            </a:r>
            <a:r>
              <a:rPr lang="lt-LT" sz="2200" dirty="0" err="1" smtClean="0">
                <a:latin typeface="Red Hat Display SemiBold" panose="020B0604020202020204" charset="0"/>
                <a:ea typeface="Red Hat Display SemiBold" panose="020B0604020202020204" charset="0"/>
                <a:cs typeface="Red Hat Display SemiBold" panose="020B0604020202020204" charset="0"/>
              </a:rPr>
              <a:t>Žlibinų</a:t>
            </a:r>
            <a:r>
              <a:rPr lang="lt-LT" sz="2200" dirty="0" smtClean="0">
                <a:latin typeface="Red Hat Display SemiBold" panose="020B0604020202020204" charset="0"/>
                <a:ea typeface="Red Hat Display SemiBold" panose="020B0604020202020204" charset="0"/>
                <a:cs typeface="Red Hat Display SemiBold" panose="020B0604020202020204" charset="0"/>
              </a:rPr>
              <a:t> sen., Plungės </a:t>
            </a:r>
            <a:r>
              <a:rPr lang="lt-LT" sz="2200" dirty="0" err="1" smtClean="0">
                <a:latin typeface="Red Hat Display SemiBold" panose="020B0604020202020204" charset="0"/>
                <a:ea typeface="Red Hat Display SemiBold" panose="020B0604020202020204" charset="0"/>
                <a:cs typeface="Red Hat Display SemiBold" panose="020B0604020202020204" charset="0"/>
              </a:rPr>
              <a:t>raj</a:t>
            </a:r>
            <a:r>
              <a:rPr lang="lt-LT" sz="2200" dirty="0" smtClean="0">
                <a:latin typeface="Red Hat Display SemiBold" panose="020B0604020202020204" charset="0"/>
                <a:ea typeface="Red Hat Display SemiBold" panose="020B0604020202020204" charset="0"/>
                <a:cs typeface="Red Hat Display SemiBold" panose="020B0604020202020204" charset="0"/>
              </a:rPr>
              <a:t>.</a:t>
            </a:r>
            <a:r>
              <a:rPr lang="lt-LT" b="1" dirty="0" smtClean="0">
                <a:latin typeface="Asap" panose="020B0604020202020204" charset="-70"/>
              </a:rPr>
              <a:t/>
            </a:r>
            <a:br>
              <a:rPr lang="lt-LT" b="1" dirty="0" smtClean="0">
                <a:latin typeface="Asap" panose="020B0604020202020204" charset="-70"/>
              </a:rPr>
            </a:br>
            <a:endParaRPr lang="lt-LT" dirty="0"/>
          </a:p>
        </p:txBody>
      </p:sp>
      <p:sp>
        <p:nvSpPr>
          <p:cNvPr id="5" name="Google Shape;228;p30"/>
          <p:cNvSpPr txBox="1">
            <a:spLocks/>
          </p:cNvSpPr>
          <p:nvPr/>
        </p:nvSpPr>
        <p:spPr>
          <a:xfrm>
            <a:off x="4716016" y="2482624"/>
            <a:ext cx="4161600" cy="699537"/>
          </a:xfrm>
          <a:prstGeom prst="rect">
            <a:avLst/>
          </a:prstGeom>
          <a:solidFill>
            <a:schemeClr val="tx1">
              <a:lumMod val="65000"/>
              <a:lumOff val="35000"/>
            </a:schemeClr>
          </a:solidFill>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lt-LT" sz="5000" b="1" dirty="0" smtClean="0">
                <a:solidFill>
                  <a:schemeClr val="bg1"/>
                </a:solidFill>
                <a:latin typeface="Red Hat Display SemiBold" panose="020B0604020202020204" charset="0"/>
                <a:ea typeface="Red Hat Display SemiBold" panose="020B0604020202020204" charset="0"/>
                <a:cs typeface="Red Hat Display SemiBold" panose="020B0604020202020204" charset="0"/>
              </a:rPr>
              <a:t>01</a:t>
            </a:r>
            <a:endParaRPr lang="en" sz="5000" b="1" dirty="0">
              <a:solidFill>
                <a:schemeClr val="bg1"/>
              </a:solidFill>
              <a:latin typeface="Red Hat Display SemiBold" panose="020B0604020202020204" charset="0"/>
              <a:ea typeface="Red Hat Display SemiBold" panose="020B0604020202020204" charset="0"/>
              <a:cs typeface="Red Hat Display SemiBold" panose="020B0604020202020204" charset="0"/>
            </a:endParaRPr>
          </a:p>
        </p:txBody>
      </p:sp>
      <p:cxnSp>
        <p:nvCxnSpPr>
          <p:cNvPr id="6" name="Google Shape;237;p30"/>
          <p:cNvCxnSpPr/>
          <p:nvPr/>
        </p:nvCxnSpPr>
        <p:spPr>
          <a:xfrm>
            <a:off x="4728003" y="3645024"/>
            <a:ext cx="0" cy="1345800"/>
          </a:xfrm>
          <a:prstGeom prst="straightConnector1">
            <a:avLst/>
          </a:prstGeom>
          <a:noFill/>
          <a:ln w="19050" cap="flat" cmpd="sng">
            <a:solidFill>
              <a:schemeClr val="dk1"/>
            </a:solidFill>
            <a:prstDash val="solid"/>
            <a:round/>
            <a:headEnd type="none" w="med" len="med"/>
            <a:tailEnd type="none" w="med" len="med"/>
          </a:ln>
        </p:spPr>
      </p:cxnSp>
      <p:pic>
        <p:nvPicPr>
          <p:cNvPr id="7" name="Paveikslėlis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23528" y="18845"/>
            <a:ext cx="3347863" cy="2672916"/>
          </a:xfrm>
          <a:prstGeom prst="rect">
            <a:avLst/>
          </a:prstGeom>
        </p:spPr>
      </p:pic>
      <p:pic>
        <p:nvPicPr>
          <p:cNvPr id="8" name="Paveikslėlis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3529" y="2956638"/>
            <a:ext cx="3347863" cy="2798930"/>
          </a:xfrm>
          <a:prstGeom prst="rect">
            <a:avLst/>
          </a:prstGeom>
        </p:spPr>
      </p:pic>
      <p:pic>
        <p:nvPicPr>
          <p:cNvPr id="9" name="Paveikslėlis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644008" y="57191"/>
            <a:ext cx="3816424" cy="2291689"/>
          </a:xfrm>
          <a:prstGeom prst="rect">
            <a:avLst/>
          </a:prstGeom>
        </p:spPr>
      </p:pic>
      <p:sp>
        <p:nvSpPr>
          <p:cNvPr id="10" name="Google Shape;235;p30"/>
          <p:cNvSpPr/>
          <p:nvPr/>
        </p:nvSpPr>
        <p:spPr>
          <a:xfrm>
            <a:off x="1097360" y="5755568"/>
            <a:ext cx="1702840" cy="236708"/>
          </a:xfrm>
          <a:prstGeom prst="rect">
            <a:avLst/>
          </a:prstGeom>
          <a:solidFill>
            <a:schemeClr val="tx1">
              <a:lumMod val="75000"/>
              <a:lumOff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Tree>
    <p:extLst>
      <p:ext uri="{BB962C8B-B14F-4D97-AF65-F5344CB8AC3E}">
        <p14:creationId xmlns:p14="http://schemas.microsoft.com/office/powerpoint/2010/main" val="105674916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026568" cy="5386610"/>
          </a:xfrm>
        </p:spPr>
        <p:txBody>
          <a:bodyPr>
            <a:normAutofit/>
          </a:bodyPr>
          <a:lstStyle/>
          <a:p>
            <a:pPr algn="l"/>
            <a:r>
              <a:rPr lang="lt-LT" dirty="0" smtClean="0"/>
              <a:t>Stogas:</a:t>
            </a:r>
            <a:br>
              <a:rPr lang="lt-LT" dirty="0" smtClean="0"/>
            </a:br>
            <a:r>
              <a:rPr lang="lt-LT" sz="1200" dirty="0" smtClean="0">
                <a:latin typeface="Asap"/>
              </a:rPr>
              <a:t>skardinė stoginė danga lietaus vandens nepraleidžia, vietomis pastebėta atraminių sienelių ir kolonų įskilimai.</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a:latin typeface="Asap"/>
              </a:rPr>
              <a:t/>
            </a:r>
            <a:br>
              <a:rPr lang="lt-LT" sz="1200" dirty="0">
                <a:latin typeface="Asap"/>
              </a:rPr>
            </a:br>
            <a:r>
              <a:rPr lang="lt-LT" sz="1200" dirty="0" smtClean="0">
                <a:latin typeface="Asap"/>
              </a:rPr>
              <a:t>Rekomendacija:</a:t>
            </a:r>
            <a:br>
              <a:rPr lang="lt-LT" sz="1200" dirty="0" smtClean="0">
                <a:latin typeface="Asap"/>
              </a:rPr>
            </a:br>
            <a:r>
              <a:rPr lang="lt-LT" sz="1200" dirty="0" smtClean="0">
                <a:latin typeface="Asap"/>
              </a:rPr>
              <a:t>Reikalinga tinko įtrūkimus užtaisyti.</a:t>
            </a:r>
            <a:endParaRPr lang="lt-LT"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652120" y="1"/>
            <a:ext cx="3491880" cy="3284984"/>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27784" y="21114"/>
            <a:ext cx="3011827" cy="3263869"/>
          </a:xfrm>
          <a:prstGeom prst="rect">
            <a:avLst/>
          </a:prstGeom>
        </p:spPr>
      </p:pic>
      <p:pic>
        <p:nvPicPr>
          <p:cNvPr id="9" name="Paveikslėlis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19872" y="3284983"/>
            <a:ext cx="4536504" cy="2880320"/>
          </a:xfrm>
          <a:prstGeom prst="rect">
            <a:avLst/>
          </a:prstGeom>
        </p:spPr>
      </p:pic>
    </p:spTree>
    <p:extLst>
      <p:ext uri="{BB962C8B-B14F-4D97-AF65-F5344CB8AC3E}">
        <p14:creationId xmlns:p14="http://schemas.microsoft.com/office/powerpoint/2010/main" val="12196744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1954560" cy="5458618"/>
          </a:xfrm>
        </p:spPr>
        <p:txBody>
          <a:bodyPr>
            <a:noAutofit/>
          </a:bodyPr>
          <a:lstStyle/>
          <a:p>
            <a:pPr algn="l"/>
            <a:r>
              <a:rPr lang="lt-LT" sz="3000" dirty="0" smtClean="0">
                <a:latin typeface="Asap"/>
              </a:rPr>
              <a:t>Plungės dvaro sodybos oficinos:</a:t>
            </a:r>
            <a:r>
              <a:rPr lang="lt-LT" sz="3000" dirty="0" smtClean="0"/>
              <a:t/>
            </a:r>
            <a:br>
              <a:rPr lang="lt-LT" sz="3000" dirty="0" smtClean="0"/>
            </a:br>
            <a:r>
              <a:rPr lang="lt-LT" sz="1200" dirty="0" smtClean="0">
                <a:latin typeface="Asap"/>
              </a:rPr>
              <a:t>statinių techninė būklė bloga: cokolis ir fasadas ištrupėję, deformuoti, stogo danga praleidžia vandenį.</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b="1" dirty="0">
                <a:latin typeface="Asap"/>
              </a:rPr>
              <a:t/>
            </a:r>
            <a:br>
              <a:rPr lang="lt-LT" sz="1200" b="1"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 spręsti dėl statinių rekonstrukcijos</a:t>
            </a:r>
            <a:endParaRPr lang="lt-LT" sz="3000" dirty="0"/>
          </a:p>
        </p:txBody>
      </p:sp>
      <p:pic>
        <p:nvPicPr>
          <p:cNvPr id="7" name="Turinio vietos rezervavimo ženklas 6"/>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615608" y="0"/>
            <a:ext cx="3440708" cy="2636914"/>
          </a:xfrm>
        </p:spPr>
      </p:pic>
      <p:pic>
        <p:nvPicPr>
          <p:cNvPr id="8" name="Paveikslėlis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19262" y="0"/>
            <a:ext cx="3096346" cy="2636912"/>
          </a:xfrm>
          <a:prstGeom prst="rect">
            <a:avLst/>
          </a:prstGeom>
        </p:spPr>
      </p:pic>
      <p:pic>
        <p:nvPicPr>
          <p:cNvPr id="9" name="Paveikslėlis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661373" y="2638674"/>
            <a:ext cx="3384376" cy="3347023"/>
          </a:xfrm>
          <a:prstGeom prst="rect">
            <a:avLst/>
          </a:prstGeom>
        </p:spPr>
      </p:pic>
      <p:pic>
        <p:nvPicPr>
          <p:cNvPr id="10" name="Paveikslėlis 9"/>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2393924" y="2764013"/>
            <a:ext cx="3347022" cy="3096345"/>
          </a:xfrm>
          <a:prstGeom prst="rect">
            <a:avLst/>
          </a:prstGeom>
        </p:spPr>
      </p:pic>
    </p:spTree>
    <p:extLst>
      <p:ext uri="{BB962C8B-B14F-4D97-AF65-F5344CB8AC3E}">
        <p14:creationId xmlns:p14="http://schemas.microsoft.com/office/powerpoint/2010/main" val="218537052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urinio vietos rezervavimo ženklas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932040" y="116632"/>
            <a:ext cx="3827264" cy="2376264"/>
          </a:xfrm>
        </p:spPr>
      </p:pic>
      <p:sp>
        <p:nvSpPr>
          <p:cNvPr id="4" name="Stačiakampis 3"/>
          <p:cNvSpPr/>
          <p:nvPr/>
        </p:nvSpPr>
        <p:spPr>
          <a:xfrm>
            <a:off x="4932040" y="4581128"/>
            <a:ext cx="3923928" cy="1261884"/>
          </a:xfrm>
          <a:prstGeom prst="rect">
            <a:avLst/>
          </a:prstGeom>
        </p:spPr>
        <p:txBody>
          <a:bodyPr wrap="square">
            <a:spAutoFit/>
          </a:bodyPr>
          <a:lstStyle/>
          <a:p>
            <a:pPr lvl="0"/>
            <a:r>
              <a:rPr lang="lt-LT" sz="2700" b="1" dirty="0">
                <a:latin typeface="Asap" panose="020B0604020202020204" charset="-70"/>
              </a:rPr>
              <a:t>Plungės r. sav. Kulių kultūros centras; </a:t>
            </a:r>
            <a:endParaRPr lang="lt-LT" sz="2700" b="1" dirty="0" smtClean="0">
              <a:latin typeface="Asap" panose="020B0604020202020204" charset="-70"/>
            </a:endParaRPr>
          </a:p>
          <a:p>
            <a:pPr lvl="0"/>
            <a:r>
              <a:rPr lang="lt-LT" sz="2200" b="1" dirty="0" smtClean="0">
                <a:latin typeface="Asap" panose="020B0604020202020204" charset="-70"/>
              </a:rPr>
              <a:t>J</a:t>
            </a:r>
            <a:r>
              <a:rPr lang="lt-LT" sz="2200" b="1" dirty="0">
                <a:latin typeface="Asap" panose="020B0604020202020204" charset="-70"/>
              </a:rPr>
              <a:t>. Tumo-Vaižganto g. 6, Kuliai</a:t>
            </a:r>
          </a:p>
        </p:txBody>
      </p:sp>
      <p:pic>
        <p:nvPicPr>
          <p:cNvPr id="6" name="Paveikslėlis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3568" y="116632"/>
            <a:ext cx="3426126" cy="2429740"/>
          </a:xfrm>
          <a:prstGeom prst="rect">
            <a:avLst/>
          </a:prstGeom>
        </p:spPr>
      </p:pic>
      <p:pic>
        <p:nvPicPr>
          <p:cNvPr id="7" name="Paveikslėlis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1560" y="2758616"/>
            <a:ext cx="3498134" cy="3645024"/>
          </a:xfrm>
          <a:prstGeom prst="rect">
            <a:avLst/>
          </a:prstGeom>
        </p:spPr>
      </p:pic>
      <p:sp>
        <p:nvSpPr>
          <p:cNvPr id="8" name="Google Shape;228;p30"/>
          <p:cNvSpPr txBox="1">
            <a:spLocks/>
          </p:cNvSpPr>
          <p:nvPr/>
        </p:nvSpPr>
        <p:spPr>
          <a:xfrm>
            <a:off x="4694368" y="3367263"/>
            <a:ext cx="4161600" cy="699537"/>
          </a:xfrm>
          <a:prstGeom prst="rect">
            <a:avLst/>
          </a:prstGeom>
          <a:solidFill>
            <a:schemeClr val="tx1">
              <a:lumMod val="65000"/>
              <a:lumOff val="35000"/>
            </a:schemeClr>
          </a:solidFill>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lt-LT" sz="5000" b="1" dirty="0" smtClean="0">
                <a:solidFill>
                  <a:schemeClr val="bg1"/>
                </a:solidFill>
                <a:latin typeface="Red Hat Display SemiBold" panose="020B0604020202020204" charset="0"/>
                <a:ea typeface="Red Hat Display SemiBold" panose="020B0604020202020204" charset="0"/>
                <a:cs typeface="Red Hat Display SemiBold" panose="020B0604020202020204" charset="0"/>
              </a:rPr>
              <a:t>08</a:t>
            </a:r>
            <a:endParaRPr lang="en" sz="5000" b="1" dirty="0">
              <a:solidFill>
                <a:schemeClr val="bg1"/>
              </a:solidFill>
              <a:latin typeface="Red Hat Display SemiBold" panose="020B0604020202020204" charset="0"/>
              <a:ea typeface="Red Hat Display SemiBold" panose="020B0604020202020204" charset="0"/>
              <a:cs typeface="Red Hat Display SemiBold" panose="020B0604020202020204" charset="0"/>
            </a:endParaRPr>
          </a:p>
        </p:txBody>
      </p:sp>
      <p:cxnSp>
        <p:nvCxnSpPr>
          <p:cNvPr id="9" name="Google Shape;237;p30"/>
          <p:cNvCxnSpPr/>
          <p:nvPr/>
        </p:nvCxnSpPr>
        <p:spPr>
          <a:xfrm>
            <a:off x="4694368" y="4539170"/>
            <a:ext cx="0" cy="1345800"/>
          </a:xfrm>
          <a:prstGeom prst="straightConnector1">
            <a:avLst/>
          </a:prstGeom>
          <a:noFill/>
          <a:ln w="19050" cap="flat" cmpd="sng">
            <a:solidFill>
              <a:schemeClr val="dk1"/>
            </a:solidFill>
            <a:prstDash val="solid"/>
            <a:round/>
            <a:headEnd type="none" w="med" len="med"/>
            <a:tailEnd type="none" w="med" len="med"/>
          </a:ln>
        </p:spPr>
      </p:cxnSp>
    </p:spTree>
    <p:extLst>
      <p:ext uri="{BB962C8B-B14F-4D97-AF65-F5344CB8AC3E}">
        <p14:creationId xmlns:p14="http://schemas.microsoft.com/office/powerpoint/2010/main" val="336542793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170584" cy="5674642"/>
          </a:xfrm>
        </p:spPr>
        <p:txBody>
          <a:bodyPr>
            <a:normAutofit/>
          </a:bodyPr>
          <a:lstStyle/>
          <a:p>
            <a:pPr algn="l"/>
            <a:r>
              <a:rPr lang="lt-LT" sz="3000" b="1" dirty="0" smtClean="0"/>
              <a:t>Fasadas, </a:t>
            </a:r>
            <a:r>
              <a:rPr lang="lt-LT" sz="3000" b="1" dirty="0" err="1" smtClean="0"/>
              <a:t>nuogrinda</a:t>
            </a:r>
            <a:r>
              <a:rPr lang="lt-LT" sz="3000" b="1" dirty="0" smtClean="0"/>
              <a:t>:</a:t>
            </a:r>
            <a:r>
              <a:rPr lang="lt-LT" sz="3000" dirty="0" smtClean="0"/>
              <a:t/>
            </a:r>
            <a:br>
              <a:rPr lang="lt-LT" sz="3000" dirty="0" smtClean="0"/>
            </a:br>
            <a:r>
              <a:rPr lang="lt-LT" sz="1200" dirty="0" smtClean="0">
                <a:latin typeface="Asap"/>
              </a:rPr>
              <a:t>didžiojoje statinio dalyje lietvamzdžiai netvarkingi, sulankstyti. </a:t>
            </a:r>
            <a:r>
              <a:rPr lang="lt-LT" sz="1200" dirty="0" err="1" smtClean="0">
                <a:latin typeface="Asap"/>
              </a:rPr>
              <a:t>Nuogrinda</a:t>
            </a:r>
            <a:r>
              <a:rPr lang="lt-LT" sz="1200" dirty="0" smtClean="0">
                <a:latin typeface="Asap"/>
              </a:rPr>
              <a:t> vietomis išsikraipiusi. Cokolis ir fasado plytos vietomis ištrupėjusios, kitur dėl netvarkingų pakalimų permirkusios.</a:t>
            </a:r>
            <a:br>
              <a:rPr lang="lt-LT" sz="1200" dirty="0" smtClean="0">
                <a:latin typeface="Asap"/>
              </a:rPr>
            </a:br>
            <a:endParaRPr lang="lt-LT" sz="3000"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84168" y="116632"/>
            <a:ext cx="2962672" cy="2592287"/>
          </a:xfrm>
        </p:spPr>
      </p:pic>
      <p:pic>
        <p:nvPicPr>
          <p:cNvPr id="7" name="Paveikslėlis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3060143" y="-315726"/>
            <a:ext cx="2591666" cy="3456384"/>
          </a:xfrm>
          <a:prstGeom prst="rect">
            <a:avLst/>
          </a:prstGeom>
        </p:spPr>
      </p:pic>
      <p:pic>
        <p:nvPicPr>
          <p:cNvPr id="8" name="Paveikslėlis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27784" y="3068960"/>
            <a:ext cx="3456384" cy="2952328"/>
          </a:xfrm>
          <a:prstGeom prst="rect">
            <a:avLst/>
          </a:prstGeom>
        </p:spPr>
      </p:pic>
      <p:pic>
        <p:nvPicPr>
          <p:cNvPr id="11" name="Paveikslėlis 10"/>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084168" y="3068960"/>
            <a:ext cx="3027057" cy="2952328"/>
          </a:xfrm>
          <a:prstGeom prst="rect">
            <a:avLst/>
          </a:prstGeom>
        </p:spPr>
      </p:pic>
    </p:spTree>
    <p:extLst>
      <p:ext uri="{BB962C8B-B14F-4D97-AF65-F5344CB8AC3E}">
        <p14:creationId xmlns:p14="http://schemas.microsoft.com/office/powerpoint/2010/main" val="31279252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170584" cy="5458618"/>
          </a:xfrm>
        </p:spPr>
        <p:txBody>
          <a:bodyPr>
            <a:normAutofit/>
          </a:bodyPr>
          <a:lstStyle/>
          <a:p>
            <a:pPr algn="l"/>
            <a:r>
              <a:rPr lang="lt-LT" sz="3000" b="1" dirty="0" smtClean="0"/>
              <a:t>Fasadas:</a:t>
            </a:r>
            <a:r>
              <a:rPr lang="lt-LT" sz="3000" dirty="0" smtClean="0"/>
              <a:t/>
            </a:r>
            <a:br>
              <a:rPr lang="lt-LT" sz="3000" dirty="0" smtClean="0"/>
            </a:br>
            <a:r>
              <a:rPr lang="lt-LT" sz="1200" dirty="0" smtClean="0">
                <a:latin typeface="Asap"/>
              </a:rPr>
              <a:t>rytinėje statinio pusėje pastebėta avarinė situacija- griūvanti stogo atraminė sienelė. (krentančios plytos gali sužaloti praeinančius asmenis). Kitur išsikraipiusi </a:t>
            </a:r>
            <a:r>
              <a:rPr lang="lt-LT" sz="1200" dirty="0" err="1" smtClean="0">
                <a:latin typeface="Asap"/>
              </a:rPr>
              <a:t>nuogrinda</a:t>
            </a:r>
            <a:r>
              <a:rPr lang="lt-LT" sz="1200" dirty="0" smtClean="0">
                <a:latin typeface="Asap"/>
              </a:rPr>
              <a:t>, netvarkinga lietaus nuvedimo sistema.</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 skubiai imtis priemonių avarinės būklės šalinimui. </a:t>
            </a:r>
            <a:br>
              <a:rPr lang="lt-LT" sz="1200" dirty="0" smtClean="0">
                <a:latin typeface="Asap"/>
              </a:rPr>
            </a:br>
            <a:r>
              <a:rPr lang="lt-LT" sz="1200" dirty="0" smtClean="0">
                <a:latin typeface="Asap"/>
              </a:rPr>
              <a:t>Numatyti fasado, cokolio ir </a:t>
            </a:r>
            <a:r>
              <a:rPr lang="lt-LT" sz="1200" dirty="0" err="1" smtClean="0">
                <a:latin typeface="Asap"/>
              </a:rPr>
              <a:t>nuogrindos</a:t>
            </a:r>
            <a:r>
              <a:rPr lang="lt-LT" sz="1200" dirty="0" smtClean="0">
                <a:latin typeface="Asap"/>
              </a:rPr>
              <a:t> renovaciją, siekiant pagerinti statinio šilumines savybes ir efektyvumą.</a:t>
            </a:r>
            <a:endParaRPr lang="lt-LT" sz="3000"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940152" y="1680"/>
            <a:ext cx="3203848" cy="3067280"/>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27784" y="0"/>
            <a:ext cx="3312368" cy="3068960"/>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84971" y="3098701"/>
            <a:ext cx="3995936" cy="2996952"/>
          </a:xfrm>
          <a:prstGeom prst="rect">
            <a:avLst/>
          </a:prstGeom>
        </p:spPr>
      </p:pic>
    </p:spTree>
    <p:extLst>
      <p:ext uri="{BB962C8B-B14F-4D97-AF65-F5344CB8AC3E}">
        <p14:creationId xmlns:p14="http://schemas.microsoft.com/office/powerpoint/2010/main" val="206771519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1954560" cy="5818658"/>
          </a:xfrm>
        </p:spPr>
        <p:txBody>
          <a:bodyPr>
            <a:normAutofit/>
          </a:bodyPr>
          <a:lstStyle/>
          <a:p>
            <a:pPr algn="l"/>
            <a:r>
              <a:rPr lang="lt-LT" sz="3000" b="1" dirty="0" smtClean="0"/>
              <a:t>Vidaus patalpos:</a:t>
            </a:r>
            <a:r>
              <a:rPr lang="lt-LT" sz="3000" dirty="0" smtClean="0"/>
              <a:t/>
            </a:r>
            <a:br>
              <a:rPr lang="lt-LT" sz="3000" dirty="0" smtClean="0"/>
            </a:br>
            <a:r>
              <a:rPr lang="lt-LT" sz="1200" dirty="0" smtClean="0">
                <a:latin typeface="Asap"/>
              </a:rPr>
              <a:t>aktų salėje iš stogo lietaus vandens prabėgimai: permirkusios sienos, pradėjusi pūti stogo medinė konstrukcija, pelėsių židiniai.</a:t>
            </a:r>
            <a:r>
              <a:rPr lang="lt-LT" sz="1200" dirty="0" smtClean="0"/>
              <a:t/>
            </a:r>
            <a:br>
              <a:rPr lang="lt-LT" sz="1200" dirty="0" smtClean="0"/>
            </a:br>
            <a:r>
              <a:rPr lang="lt-LT" sz="1200" dirty="0"/>
              <a:t/>
            </a:r>
            <a:br>
              <a:rPr lang="lt-LT" sz="1200" dirty="0"/>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 stoginės dangos remontas. </a:t>
            </a:r>
            <a:endParaRPr lang="lt-LT" sz="3000" dirty="0">
              <a:latin typeface="Asap"/>
            </a:endParaRPr>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79805" y="116632"/>
            <a:ext cx="3034680" cy="2852936"/>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99792" y="116632"/>
            <a:ext cx="3384376" cy="2852936"/>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084168" y="2969568"/>
            <a:ext cx="3059830" cy="3051720"/>
          </a:xfrm>
          <a:prstGeom prst="rect">
            <a:avLst/>
          </a:prstGeom>
        </p:spPr>
      </p:pic>
      <p:pic>
        <p:nvPicPr>
          <p:cNvPr id="7" name="Paveikslėlis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99792" y="2969568"/>
            <a:ext cx="3377844" cy="3051720"/>
          </a:xfrm>
          <a:prstGeom prst="rect">
            <a:avLst/>
          </a:prstGeom>
        </p:spPr>
      </p:pic>
    </p:spTree>
    <p:extLst>
      <p:ext uri="{BB962C8B-B14F-4D97-AF65-F5344CB8AC3E}">
        <p14:creationId xmlns:p14="http://schemas.microsoft.com/office/powerpoint/2010/main" val="16096792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1738536" cy="5530626"/>
          </a:xfrm>
        </p:spPr>
        <p:txBody>
          <a:bodyPr>
            <a:normAutofit/>
          </a:bodyPr>
          <a:lstStyle/>
          <a:p>
            <a:pPr algn="l"/>
            <a:r>
              <a:rPr lang="lt-LT" sz="3000" dirty="0" smtClean="0">
                <a:latin typeface="Asap"/>
              </a:rPr>
              <a:t>Vidaus patalpos:</a:t>
            </a:r>
            <a:r>
              <a:rPr lang="lt-LT" sz="3000" dirty="0" smtClean="0"/>
              <a:t/>
            </a:r>
            <a:br>
              <a:rPr lang="lt-LT" sz="3000" dirty="0" smtClean="0"/>
            </a:br>
            <a:r>
              <a:rPr lang="lt-LT" sz="1200" dirty="0" smtClean="0">
                <a:latin typeface="Asap"/>
              </a:rPr>
              <a:t>vietomis sienų skilimai.</a:t>
            </a:r>
            <a:br>
              <a:rPr lang="lt-LT" sz="1200" dirty="0" smtClean="0">
                <a:latin typeface="Asap"/>
              </a:rPr>
            </a:br>
            <a:r>
              <a:rPr lang="lt-LT" sz="1200" dirty="0" smtClean="0">
                <a:latin typeface="Asap"/>
              </a:rPr>
              <a:t>Rūsio patalpos užlietos vandeniu. Vanduo tikėtina kaupiasi iš grunto ir pamato.</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 įrengti drenažą, surinkti lietaus ir grunto vandenį.</a:t>
            </a:r>
            <a:r>
              <a:rPr lang="lt-LT" sz="3000" dirty="0" smtClean="0"/>
              <a:t/>
            </a:r>
            <a:br>
              <a:rPr lang="lt-LT" sz="3000" dirty="0" smtClean="0"/>
            </a:br>
            <a:endParaRPr lang="lt-LT" sz="3000"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rot="5400000">
            <a:off x="5708901" y="-58411"/>
            <a:ext cx="3312368" cy="3429191"/>
          </a:xfrm>
        </p:spPr>
      </p:pic>
      <p:pic>
        <p:nvPicPr>
          <p:cNvPr id="6" name="Paveikslėlis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195736" y="0"/>
            <a:ext cx="3456384" cy="3312367"/>
          </a:xfrm>
          <a:prstGeom prst="rect">
            <a:avLst/>
          </a:prstGeom>
        </p:spPr>
      </p:pic>
      <p:pic>
        <p:nvPicPr>
          <p:cNvPr id="7" name="Paveikslėlis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91880" y="3316956"/>
            <a:ext cx="4392488" cy="2708920"/>
          </a:xfrm>
          <a:prstGeom prst="rect">
            <a:avLst/>
          </a:prstGeom>
        </p:spPr>
      </p:pic>
    </p:spTree>
    <p:extLst>
      <p:ext uri="{BB962C8B-B14F-4D97-AF65-F5344CB8AC3E}">
        <p14:creationId xmlns:p14="http://schemas.microsoft.com/office/powerpoint/2010/main" val="9082853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860032" y="116632"/>
            <a:ext cx="3785563" cy="2942946"/>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83568" y="116632"/>
            <a:ext cx="3923928" cy="2942946"/>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83568" y="3284984"/>
            <a:ext cx="3923928" cy="2708920"/>
          </a:xfrm>
          <a:prstGeom prst="rect">
            <a:avLst/>
          </a:prstGeom>
        </p:spPr>
      </p:pic>
      <p:sp>
        <p:nvSpPr>
          <p:cNvPr id="7" name="Google Shape;228;p30"/>
          <p:cNvSpPr txBox="1">
            <a:spLocks/>
          </p:cNvSpPr>
          <p:nvPr/>
        </p:nvSpPr>
        <p:spPr>
          <a:xfrm>
            <a:off x="4788024" y="3284984"/>
            <a:ext cx="4161600" cy="699537"/>
          </a:xfrm>
          <a:prstGeom prst="rect">
            <a:avLst/>
          </a:prstGeom>
          <a:solidFill>
            <a:schemeClr val="tx1">
              <a:lumMod val="65000"/>
              <a:lumOff val="35000"/>
            </a:schemeClr>
          </a:solidFill>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lt-LT" sz="5000" b="1" dirty="0" smtClean="0">
                <a:solidFill>
                  <a:schemeClr val="bg1"/>
                </a:solidFill>
                <a:latin typeface="Red Hat Display SemiBold" panose="020B0604020202020204" charset="0"/>
                <a:ea typeface="Red Hat Display SemiBold" panose="020B0604020202020204" charset="0"/>
                <a:cs typeface="Red Hat Display SemiBold" panose="020B0604020202020204" charset="0"/>
              </a:rPr>
              <a:t>09</a:t>
            </a:r>
            <a:endParaRPr lang="en" sz="5000" b="1" dirty="0">
              <a:solidFill>
                <a:schemeClr val="bg1"/>
              </a:solidFill>
              <a:latin typeface="Red Hat Display SemiBold" panose="020B0604020202020204" charset="0"/>
              <a:ea typeface="Red Hat Display SemiBold" panose="020B0604020202020204" charset="0"/>
              <a:cs typeface="Red Hat Display SemiBold" panose="020B0604020202020204" charset="0"/>
            </a:endParaRPr>
          </a:p>
        </p:txBody>
      </p:sp>
      <p:sp>
        <p:nvSpPr>
          <p:cNvPr id="8" name="Stačiakampis 7"/>
          <p:cNvSpPr/>
          <p:nvPr/>
        </p:nvSpPr>
        <p:spPr>
          <a:xfrm>
            <a:off x="5076056" y="4437112"/>
            <a:ext cx="3960440" cy="1677382"/>
          </a:xfrm>
          <a:prstGeom prst="rect">
            <a:avLst/>
          </a:prstGeom>
        </p:spPr>
        <p:txBody>
          <a:bodyPr wrap="square">
            <a:spAutoFit/>
          </a:bodyPr>
          <a:lstStyle/>
          <a:p>
            <a:pPr lvl="0"/>
            <a:r>
              <a:rPr lang="lt-LT" sz="2700" b="1" dirty="0">
                <a:latin typeface="Asap" panose="020B0604020202020204" charset="-70"/>
              </a:rPr>
              <a:t>Plungės rajono savivaldybės kultūros centras; </a:t>
            </a:r>
            <a:endParaRPr lang="lt-LT" sz="2700" b="1" dirty="0" smtClean="0">
              <a:latin typeface="Asap" panose="020B0604020202020204" charset="-70"/>
            </a:endParaRPr>
          </a:p>
          <a:p>
            <a:pPr lvl="0"/>
            <a:r>
              <a:rPr lang="lt-LT" sz="2200" b="1" dirty="0" smtClean="0">
                <a:latin typeface="Asap" panose="020B0604020202020204" charset="-70"/>
              </a:rPr>
              <a:t>Senamiesčio </a:t>
            </a:r>
            <a:r>
              <a:rPr lang="lt-LT" sz="2200" b="1" dirty="0">
                <a:latin typeface="Asap" panose="020B0604020202020204" charset="-70"/>
              </a:rPr>
              <a:t>a.3, Plungė</a:t>
            </a:r>
          </a:p>
        </p:txBody>
      </p:sp>
    </p:spTree>
    <p:extLst>
      <p:ext uri="{BB962C8B-B14F-4D97-AF65-F5344CB8AC3E}">
        <p14:creationId xmlns:p14="http://schemas.microsoft.com/office/powerpoint/2010/main" val="3345377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314600" cy="5746650"/>
          </a:xfrm>
        </p:spPr>
        <p:txBody>
          <a:bodyPr/>
          <a:lstStyle/>
          <a:p>
            <a:r>
              <a:rPr lang="lt-LT" sz="3000" b="1" dirty="0" smtClean="0">
                <a:latin typeface="Asap"/>
              </a:rPr>
              <a:t>Fasadas:</a:t>
            </a:r>
            <a:r>
              <a:rPr lang="lt-LT" dirty="0" smtClean="0"/>
              <a:t/>
            </a:r>
            <a:br>
              <a:rPr lang="lt-LT" dirty="0" smtClean="0"/>
            </a:br>
            <a:r>
              <a:rPr lang="lt-LT" sz="1200" dirty="0" smtClean="0">
                <a:latin typeface="Asap"/>
              </a:rPr>
              <a:t>Fasadinės  plokštės išsikraipiusios, ištrūkusios iš tvirtinimo varžtų, vietomis išlūžusios (kitur pritvirtintos su papildomais varžtais).</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pažeistas fasadines plokštes reikalinga pakeisti naujai, pritaikant spalvą.</a:t>
            </a:r>
            <a:endParaRPr lang="lt-LT" dirty="0"/>
          </a:p>
        </p:txBody>
      </p:sp>
      <p:pic>
        <p:nvPicPr>
          <p:cNvPr id="4" name="Paveikslėlis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5400000">
            <a:off x="5904147" y="80630"/>
            <a:ext cx="2952329" cy="3168352"/>
          </a:xfrm>
          <a:prstGeom prst="rect">
            <a:avLst/>
          </a:prstGeo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71800" y="188639"/>
            <a:ext cx="3018893" cy="2952331"/>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7706" y="3140970"/>
            <a:ext cx="3018429" cy="3240358"/>
          </a:xfrm>
          <a:prstGeom prst="rect">
            <a:avLst/>
          </a:prstGeom>
        </p:spPr>
      </p:pic>
      <p:pic>
        <p:nvPicPr>
          <p:cNvPr id="7" name="Paveikslėlis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796135" y="3140970"/>
            <a:ext cx="3168353" cy="3240358"/>
          </a:xfrm>
          <a:prstGeom prst="rect">
            <a:avLst/>
          </a:prstGeom>
        </p:spPr>
      </p:pic>
    </p:spTree>
    <p:extLst>
      <p:ext uri="{BB962C8B-B14F-4D97-AF65-F5344CB8AC3E}">
        <p14:creationId xmlns:p14="http://schemas.microsoft.com/office/powerpoint/2010/main" val="284342536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386608" cy="5602634"/>
          </a:xfrm>
        </p:spPr>
        <p:txBody>
          <a:bodyPr/>
          <a:lstStyle/>
          <a:p>
            <a:pPr algn="l"/>
            <a:r>
              <a:rPr lang="lt-LT" sz="3000" b="1" dirty="0" smtClean="0"/>
              <a:t>Fasadas:</a:t>
            </a:r>
            <a:r>
              <a:rPr lang="lt-LT" dirty="0" smtClean="0"/>
              <a:t/>
            </a:r>
            <a:br>
              <a:rPr lang="lt-LT" dirty="0" smtClean="0"/>
            </a:br>
            <a:r>
              <a:rPr lang="lt-LT" sz="1200" dirty="0" smtClean="0">
                <a:latin typeface="Asap"/>
              </a:rPr>
              <a:t>Vietomis ištrupėjęs dekoratyvinis tinkas, išsikraipiusi </a:t>
            </a:r>
            <a:r>
              <a:rPr lang="lt-LT" sz="1200" dirty="0" err="1" smtClean="0">
                <a:latin typeface="Asap"/>
              </a:rPr>
              <a:t>nuogrinda</a:t>
            </a:r>
            <a:r>
              <a:rPr lang="lt-LT" sz="1200" dirty="0" smtClean="0">
                <a:latin typeface="Asap"/>
              </a:rPr>
              <a:t>.</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Pažeistas tinko vietas užtaisyti, atstatyti </a:t>
            </a:r>
            <a:r>
              <a:rPr lang="lt-LT" sz="1200" dirty="0" err="1" smtClean="0">
                <a:latin typeface="Asap"/>
              </a:rPr>
              <a:t>nuogrindą</a:t>
            </a:r>
            <a:r>
              <a:rPr lang="lt-LT" sz="1200" dirty="0" smtClean="0">
                <a:latin typeface="Asap"/>
              </a:rPr>
              <a:t>.</a:t>
            </a:r>
            <a:endParaRPr lang="lt-LT" dirty="0"/>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300192" y="188640"/>
            <a:ext cx="2603054" cy="3024336"/>
          </a:xfrm>
        </p:spPr>
      </p:pic>
      <p:pic>
        <p:nvPicPr>
          <p:cNvPr id="6" name="Paveikslėlis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75856" y="188640"/>
            <a:ext cx="3059832" cy="3024336"/>
          </a:xfrm>
          <a:prstGeom prst="rect">
            <a:avLst/>
          </a:prstGeom>
        </p:spPr>
      </p:pic>
      <p:pic>
        <p:nvPicPr>
          <p:cNvPr id="7" name="Paveikslėlis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995936" y="3212976"/>
            <a:ext cx="4248472" cy="2996952"/>
          </a:xfrm>
          <a:prstGeom prst="rect">
            <a:avLst/>
          </a:prstGeom>
        </p:spPr>
      </p:pic>
    </p:spTree>
    <p:extLst>
      <p:ext uri="{BB962C8B-B14F-4D97-AF65-F5344CB8AC3E}">
        <p14:creationId xmlns:p14="http://schemas.microsoft.com/office/powerpoint/2010/main" val="19521563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107228" cy="4184786"/>
          </a:xfrm>
        </p:spPr>
        <p:txBody>
          <a:bodyPr>
            <a:normAutofit/>
          </a:bodyPr>
          <a:lstStyle/>
          <a:p>
            <a:pPr algn="l"/>
            <a:r>
              <a:rPr lang="lt-LT" sz="3000" b="1" dirty="0" smtClean="0">
                <a:latin typeface="Red Hat Display SemiBold" panose="020B0604020202020204" charset="0"/>
                <a:ea typeface="Red Hat Display SemiBold" panose="020B0604020202020204" charset="0"/>
                <a:cs typeface="Red Hat Display SemiBold" panose="020B0604020202020204" charset="0"/>
              </a:rPr>
              <a:t>Fasadas:</a:t>
            </a:r>
            <a:br>
              <a:rPr lang="lt-LT" sz="3000" b="1" dirty="0" smtClean="0">
                <a:latin typeface="Red Hat Display SemiBold" panose="020B0604020202020204" charset="0"/>
                <a:ea typeface="Red Hat Display SemiBold" panose="020B0604020202020204" charset="0"/>
                <a:cs typeface="Red Hat Display SemiBold" panose="020B0604020202020204" charset="0"/>
              </a:rPr>
            </a:br>
            <a:r>
              <a:rPr lang="lt-LT" sz="1200" dirty="0" smtClean="0">
                <a:latin typeface="Asap"/>
                <a:ea typeface="Red Hat Display SemiBold" panose="020B0604020202020204" charset="0"/>
                <a:cs typeface="Red Hat Display SemiBold" panose="020B0604020202020204" charset="0"/>
              </a:rPr>
              <a:t>Pastebimi žymūs fasadinių plytų ištrupėjimai ir skilimai.</a:t>
            </a:r>
            <a:br>
              <a:rPr lang="lt-LT" sz="1200" dirty="0" smtClean="0">
                <a:latin typeface="Asap"/>
                <a:ea typeface="Red Hat Display SemiBold" panose="020B0604020202020204" charset="0"/>
                <a:cs typeface="Red Hat Display SemiBold" panose="020B0604020202020204" charset="0"/>
              </a:rPr>
            </a:br>
            <a:r>
              <a:rPr lang="lt-LT" sz="1200" dirty="0" smtClean="0">
                <a:latin typeface="Asap"/>
                <a:ea typeface="Red Hat Display SemiBold" panose="020B0604020202020204" charset="0"/>
                <a:cs typeface="Red Hat Display SemiBold" panose="020B0604020202020204" charset="0"/>
              </a:rPr>
              <a:t/>
            </a:r>
            <a:br>
              <a:rPr lang="lt-LT" sz="1200" dirty="0" smtClean="0">
                <a:latin typeface="Asap"/>
                <a:ea typeface="Red Hat Display SemiBold" panose="020B0604020202020204" charset="0"/>
                <a:cs typeface="Red Hat Display SemiBold" panose="020B0604020202020204" charset="0"/>
              </a:rPr>
            </a:br>
            <a:r>
              <a:rPr lang="lt-LT" sz="1200" dirty="0">
                <a:latin typeface="Asap"/>
                <a:ea typeface="Red Hat Display SemiBold" panose="020B0604020202020204" charset="0"/>
                <a:cs typeface="Red Hat Display SemiBold" panose="020B0604020202020204" charset="0"/>
              </a:rPr>
              <a:t/>
            </a:r>
            <a:br>
              <a:rPr lang="lt-LT" sz="1200" dirty="0">
                <a:latin typeface="Asap"/>
                <a:ea typeface="Red Hat Display SemiBold" panose="020B0604020202020204" charset="0"/>
                <a:cs typeface="Red Hat Display SemiBold" panose="020B0604020202020204" charset="0"/>
              </a:rPr>
            </a:br>
            <a:r>
              <a:rPr lang="lt-LT" sz="1200" dirty="0" smtClean="0">
                <a:latin typeface="Asap"/>
                <a:ea typeface="Red Hat Display SemiBold" panose="020B0604020202020204" charset="0"/>
                <a:cs typeface="Red Hat Display SemiBold" panose="020B0604020202020204" charset="0"/>
              </a:rPr>
              <a:t/>
            </a:r>
            <a:br>
              <a:rPr lang="lt-LT" sz="1200" dirty="0" smtClean="0">
                <a:latin typeface="Asap"/>
                <a:ea typeface="Red Hat Display SemiBold" panose="020B0604020202020204" charset="0"/>
                <a:cs typeface="Red Hat Display SemiBold" panose="020B0604020202020204" charset="0"/>
              </a:rPr>
            </a:br>
            <a:r>
              <a:rPr lang="lt-LT" sz="1200" dirty="0">
                <a:latin typeface="Asap"/>
                <a:ea typeface="Red Hat Display SemiBold" panose="020B0604020202020204" charset="0"/>
                <a:cs typeface="Red Hat Display SemiBold" panose="020B0604020202020204" charset="0"/>
              </a:rPr>
              <a:t/>
            </a:r>
            <a:br>
              <a:rPr lang="lt-LT" sz="1200" dirty="0">
                <a:latin typeface="Asap"/>
                <a:ea typeface="Red Hat Display SemiBold" panose="020B0604020202020204" charset="0"/>
                <a:cs typeface="Red Hat Display SemiBold" panose="020B0604020202020204" charset="0"/>
              </a:rPr>
            </a:br>
            <a:r>
              <a:rPr lang="lt-LT" sz="1200" dirty="0" smtClean="0">
                <a:latin typeface="Asap"/>
                <a:ea typeface="Red Hat Display SemiBold" panose="020B0604020202020204" charset="0"/>
                <a:cs typeface="Red Hat Display SemiBold" panose="020B0604020202020204" charset="0"/>
              </a:rPr>
              <a:t/>
            </a:r>
            <a:br>
              <a:rPr lang="lt-LT" sz="1200" dirty="0" smtClean="0">
                <a:latin typeface="Asap"/>
                <a:ea typeface="Red Hat Display SemiBold" panose="020B0604020202020204" charset="0"/>
                <a:cs typeface="Red Hat Display SemiBold" panose="020B0604020202020204" charset="0"/>
              </a:rPr>
            </a:br>
            <a:r>
              <a:rPr lang="lt-LT" sz="1200" b="1" dirty="0" smtClean="0">
                <a:latin typeface="Asap"/>
                <a:ea typeface="Red Hat Display SemiBold" panose="020B0604020202020204" charset="0"/>
                <a:cs typeface="Red Hat Display SemiBold" panose="020B0604020202020204" charset="0"/>
              </a:rPr>
              <a:t>Rekomendacija:</a:t>
            </a:r>
            <a:r>
              <a:rPr lang="lt-LT" sz="1200" dirty="0" smtClean="0">
                <a:latin typeface="Asap"/>
                <a:ea typeface="Red Hat Display SemiBold" panose="020B0604020202020204" charset="0"/>
                <a:cs typeface="Red Hat Display SemiBold" panose="020B0604020202020204" charset="0"/>
              </a:rPr>
              <a:t/>
            </a:r>
            <a:br>
              <a:rPr lang="lt-LT" sz="1200" dirty="0" smtClean="0">
                <a:latin typeface="Asap"/>
                <a:ea typeface="Red Hat Display SemiBold" panose="020B0604020202020204" charset="0"/>
                <a:cs typeface="Red Hat Display SemiBold" panose="020B0604020202020204" charset="0"/>
              </a:rPr>
            </a:br>
            <a:r>
              <a:rPr lang="lt-LT" sz="1200" dirty="0" smtClean="0">
                <a:latin typeface="Asap"/>
                <a:ea typeface="Red Hat Display SemiBold" panose="020B0604020202020204" charset="0"/>
                <a:cs typeface="Red Hat Display SemiBold" panose="020B0604020202020204" charset="0"/>
              </a:rPr>
              <a:t>reikalinga defektus ištaisyti, plytas išmūryti naujai, restauruoti. Esant galimybei apdirbti, apšiltinti fasadą, siekiant pagerinti statinio šilumines savybes ir išvengti drėgmės skverbimosi į vidaus patalpas</a:t>
            </a:r>
            <a:endParaRPr lang="lt-LT" sz="3000" b="1" dirty="0">
              <a:latin typeface="Red Hat Display SemiBold" panose="020B0604020202020204" charset="0"/>
              <a:ea typeface="Red Hat Display SemiBold" panose="020B0604020202020204" charset="0"/>
              <a:cs typeface="Red Hat Display SemiBold" panose="020B0604020202020204" charset="0"/>
            </a:endParaRPr>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6012160" y="404663"/>
            <a:ext cx="2746177" cy="2307391"/>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771800" y="332656"/>
            <a:ext cx="3024336" cy="2379399"/>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771801" y="2996952"/>
            <a:ext cx="2952328" cy="2924944"/>
          </a:xfrm>
          <a:prstGeom prst="rect">
            <a:avLst/>
          </a:prstGeom>
        </p:spPr>
      </p:pic>
      <p:pic>
        <p:nvPicPr>
          <p:cNvPr id="8" name="Paveikslėlis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5400000">
            <a:off x="5917840" y="3091272"/>
            <a:ext cx="2924944" cy="2736304"/>
          </a:xfrm>
          <a:prstGeom prst="rect">
            <a:avLst/>
          </a:prstGeom>
        </p:spPr>
      </p:pic>
      <p:sp>
        <p:nvSpPr>
          <p:cNvPr id="9" name="Google Shape;221;p29"/>
          <p:cNvSpPr/>
          <p:nvPr/>
        </p:nvSpPr>
        <p:spPr>
          <a:xfrm rot="-5400000">
            <a:off x="1459666" y="3597658"/>
            <a:ext cx="2416896" cy="207372"/>
          </a:xfrm>
          <a:prstGeom prst="rect">
            <a:avLst/>
          </a:prstGeom>
          <a:solidFill>
            <a:schemeClr val="tx1">
              <a:lumMod val="75000"/>
              <a:lumOff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solidFill>
                <a:schemeClr val="tx1">
                  <a:lumMod val="50000"/>
                  <a:lumOff val="50000"/>
                </a:schemeClr>
              </a:solidFill>
              <a:latin typeface="Proxima Nova"/>
              <a:ea typeface="Proxima Nova"/>
              <a:cs typeface="Proxima Nova"/>
              <a:sym typeface="Proxima Nova"/>
            </a:endParaRPr>
          </a:p>
        </p:txBody>
      </p:sp>
    </p:spTree>
    <p:extLst>
      <p:ext uri="{BB962C8B-B14F-4D97-AF65-F5344CB8AC3E}">
        <p14:creationId xmlns:p14="http://schemas.microsoft.com/office/powerpoint/2010/main" val="586038823"/>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170584" cy="5602634"/>
          </a:xfrm>
        </p:spPr>
        <p:txBody>
          <a:bodyPr>
            <a:normAutofit/>
          </a:bodyPr>
          <a:lstStyle/>
          <a:p>
            <a:pPr algn="l"/>
            <a:r>
              <a:rPr lang="lt-LT" sz="3000" dirty="0" smtClean="0"/>
              <a:t>Vidaus patalpos:</a:t>
            </a:r>
            <a:br>
              <a:rPr lang="lt-LT" sz="3000" dirty="0" smtClean="0"/>
            </a:br>
            <a:r>
              <a:rPr lang="lt-LT" sz="1200" dirty="0" smtClean="0">
                <a:latin typeface="Asap"/>
              </a:rPr>
              <a:t>pastebėta, kad  vienoje vietoje „</a:t>
            </a:r>
            <a:r>
              <a:rPr lang="lt-LT" sz="1200" dirty="0" err="1" smtClean="0">
                <a:latin typeface="Asap"/>
              </a:rPr>
              <a:t>Amstrong</a:t>
            </a:r>
            <a:r>
              <a:rPr lang="lt-LT" sz="1200" dirty="0" smtClean="0">
                <a:latin typeface="Asap"/>
              </a:rPr>
              <a:t>“ tipo pakabinamos lubos subėgusios, galimai vanduo patenka pro nesandarią stogo dangą ar iš ventiliacijos vamzdžių dėl išsiskyrusio kondensato. Bendrai apibendrinus, kultūros centro patalpos tvarkingos.</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tiksliai nustatyti vandens pratekėjimo vietą, užsandarinti ir pakeisti pažeistas pakabinamų lubų plokštes.</a:t>
            </a:r>
            <a:endParaRPr lang="lt-LT" sz="3000" dirty="0">
              <a:latin typeface="Asap"/>
            </a:endParaRPr>
          </a:p>
        </p:txBody>
      </p:sp>
      <p:pic>
        <p:nvPicPr>
          <p:cNvPr id="4" name="Turinio vietos rezervavimo ženklas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788412" y="0"/>
            <a:ext cx="3322712" cy="3212976"/>
          </a:xfr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27784" y="0"/>
            <a:ext cx="3131840" cy="3212976"/>
          </a:xfrm>
          <a:prstGeom prst="rect">
            <a:avLst/>
          </a:prstGeom>
        </p:spPr>
      </p:pic>
      <p:pic>
        <p:nvPicPr>
          <p:cNvPr id="8" name="Paveikslėlis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419872" y="3284984"/>
            <a:ext cx="4392488" cy="2952328"/>
          </a:xfrm>
          <a:prstGeom prst="rect">
            <a:avLst/>
          </a:prstGeom>
        </p:spPr>
      </p:pic>
    </p:spTree>
    <p:extLst>
      <p:ext uri="{BB962C8B-B14F-4D97-AF65-F5344CB8AC3E}">
        <p14:creationId xmlns:p14="http://schemas.microsoft.com/office/powerpoint/2010/main" val="66020014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242592" cy="4090466"/>
          </a:xfrm>
        </p:spPr>
        <p:txBody>
          <a:bodyPr>
            <a:normAutofit/>
          </a:bodyPr>
          <a:lstStyle/>
          <a:p>
            <a:pPr algn="l"/>
            <a:r>
              <a:rPr lang="lt-LT" sz="3000" dirty="0" smtClean="0">
                <a:latin typeface="Asap"/>
              </a:rPr>
              <a:t>Stogas:</a:t>
            </a:r>
            <a:r>
              <a:rPr lang="lt-LT" sz="1200" dirty="0" smtClean="0">
                <a:latin typeface="Asap"/>
              </a:rPr>
              <a:t/>
            </a:r>
            <a:br>
              <a:rPr lang="lt-LT" sz="1200" dirty="0" smtClean="0">
                <a:latin typeface="Asap"/>
              </a:rPr>
            </a:br>
            <a:r>
              <a:rPr lang="lt-LT" sz="1200" dirty="0" smtClean="0">
                <a:latin typeface="Asap"/>
              </a:rPr>
              <a:t>apžiūrėjus stogo bituminę dangą, defektų ar įplyšimų nepastebėta</a:t>
            </a:r>
            <a:endParaRPr lang="lt-LT" sz="1200" dirty="0">
              <a:latin typeface="Asap"/>
            </a:endParaRPr>
          </a:p>
        </p:txBody>
      </p:sp>
      <p:pic>
        <p:nvPicPr>
          <p:cNvPr id="4" name="Paveikslėlis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084168" y="6532"/>
            <a:ext cx="3024336" cy="2774396"/>
          </a:xfrm>
          <a:prstGeom prst="rect">
            <a:avLst/>
          </a:prstGeom>
        </p:spPr>
      </p:pic>
      <p:pic>
        <p:nvPicPr>
          <p:cNvPr id="7" name="Paveikslėlis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699792" y="6532"/>
            <a:ext cx="3240360" cy="2774396"/>
          </a:xfrm>
          <a:prstGeom prst="rect">
            <a:avLst/>
          </a:prstGeom>
        </p:spPr>
      </p:pic>
      <p:pic>
        <p:nvPicPr>
          <p:cNvPr id="8" name="Paveikslėlis 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750162" y="2924944"/>
            <a:ext cx="4379979" cy="3284984"/>
          </a:xfrm>
          <a:prstGeom prst="rect">
            <a:avLst/>
          </a:prstGeom>
        </p:spPr>
      </p:pic>
    </p:spTree>
    <p:extLst>
      <p:ext uri="{BB962C8B-B14F-4D97-AF65-F5344CB8AC3E}">
        <p14:creationId xmlns:p14="http://schemas.microsoft.com/office/powerpoint/2010/main" val="279538021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261"/>
        <p:cNvGrpSpPr/>
        <p:nvPr/>
      </p:nvGrpSpPr>
      <p:grpSpPr>
        <a:xfrm>
          <a:off x="0" y="0"/>
          <a:ext cx="0" cy="0"/>
          <a:chOff x="0" y="0"/>
          <a:chExt cx="0" cy="0"/>
        </a:xfrm>
      </p:grpSpPr>
      <p:sp>
        <p:nvSpPr>
          <p:cNvPr id="263" name="Google Shape;263;p32"/>
          <p:cNvSpPr txBox="1">
            <a:spLocks noGrp="1"/>
          </p:cNvSpPr>
          <p:nvPr>
            <p:ph type="title"/>
          </p:nvPr>
        </p:nvSpPr>
        <p:spPr>
          <a:xfrm>
            <a:off x="724428" y="270507"/>
            <a:ext cx="7704000" cy="7636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r>
              <a:rPr lang="lt-LT" dirty="0" smtClean="0"/>
              <a:t>Apibendrinimas</a:t>
            </a:r>
            <a:endParaRPr dirty="0"/>
          </a:p>
        </p:txBody>
      </p:sp>
      <p:sp>
        <p:nvSpPr>
          <p:cNvPr id="264" name="Google Shape;264;p32"/>
          <p:cNvSpPr txBox="1">
            <a:spLocks noGrp="1"/>
          </p:cNvSpPr>
          <p:nvPr>
            <p:ph type="subTitle" idx="4"/>
          </p:nvPr>
        </p:nvSpPr>
        <p:spPr>
          <a:xfrm>
            <a:off x="1088896" y="992504"/>
            <a:ext cx="4897953" cy="511200"/>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r>
              <a:rPr lang="lt-LT" dirty="0" smtClean="0">
                <a:solidFill>
                  <a:srgbClr val="FF0000"/>
                </a:solidFill>
              </a:rPr>
              <a:t>Patenkinama arba bloga pastatų būklė</a:t>
            </a:r>
            <a:endParaRPr dirty="0">
              <a:solidFill>
                <a:srgbClr val="FF0000"/>
              </a:solidFill>
            </a:endParaRPr>
          </a:p>
        </p:txBody>
      </p:sp>
      <p:sp>
        <p:nvSpPr>
          <p:cNvPr id="265" name="Google Shape;265;p32"/>
          <p:cNvSpPr txBox="1">
            <a:spLocks noGrp="1"/>
          </p:cNvSpPr>
          <p:nvPr>
            <p:ph type="subTitle" idx="5"/>
          </p:nvPr>
        </p:nvSpPr>
        <p:spPr>
          <a:xfrm>
            <a:off x="1065748" y="3103634"/>
            <a:ext cx="5160087" cy="469557"/>
          </a:xfrm>
          <a:prstGeom prst="rect">
            <a:avLst/>
          </a:prstGeom>
        </p:spPr>
        <p:txBody>
          <a:bodyPr spcFirstLastPara="1" wrap="square" lIns="91425" tIns="91425" rIns="91425" bIns="91425" anchor="b" anchorCtr="0">
            <a:noAutofit/>
          </a:bodyPr>
          <a:lstStyle/>
          <a:p>
            <a:pPr marL="0" lvl="0" indent="0" algn="l" rtl="0">
              <a:spcBef>
                <a:spcPts val="0"/>
              </a:spcBef>
              <a:spcAft>
                <a:spcPts val="0"/>
              </a:spcAft>
              <a:buNone/>
            </a:pPr>
            <a:endParaRPr lang="lt-LT" dirty="0" smtClean="0">
              <a:solidFill>
                <a:srgbClr val="00B050"/>
              </a:solidFill>
            </a:endParaRPr>
          </a:p>
          <a:p>
            <a:pPr marL="0" lvl="0" indent="0" algn="l" rtl="0">
              <a:spcBef>
                <a:spcPts val="0"/>
              </a:spcBef>
              <a:spcAft>
                <a:spcPts val="0"/>
              </a:spcAft>
              <a:buNone/>
            </a:pPr>
            <a:endParaRPr lang="lt-LT" dirty="0" smtClean="0">
              <a:solidFill>
                <a:srgbClr val="00B050"/>
              </a:solidFill>
            </a:endParaRPr>
          </a:p>
          <a:p>
            <a:pPr marL="0" lvl="0" indent="0" algn="l" rtl="0">
              <a:spcBef>
                <a:spcPts val="0"/>
              </a:spcBef>
              <a:spcAft>
                <a:spcPts val="0"/>
              </a:spcAft>
              <a:buNone/>
            </a:pPr>
            <a:r>
              <a:rPr lang="lt-LT" dirty="0" smtClean="0">
                <a:solidFill>
                  <a:srgbClr val="00B050"/>
                </a:solidFill>
              </a:rPr>
              <a:t>Patenkinama arba gera pastatų būklė</a:t>
            </a:r>
            <a:endParaRPr dirty="0">
              <a:solidFill>
                <a:srgbClr val="00B050"/>
              </a:solidFill>
            </a:endParaRPr>
          </a:p>
        </p:txBody>
      </p:sp>
      <p:sp>
        <p:nvSpPr>
          <p:cNvPr id="266" name="Google Shape;266;p32"/>
          <p:cNvSpPr txBox="1">
            <a:spLocks noGrp="1"/>
          </p:cNvSpPr>
          <p:nvPr>
            <p:ph type="subTitle" idx="1"/>
          </p:nvPr>
        </p:nvSpPr>
        <p:spPr>
          <a:xfrm>
            <a:off x="1187624" y="3701589"/>
            <a:ext cx="6482283" cy="1729945"/>
          </a:xfrm>
          <a:prstGeom prst="rect">
            <a:avLst/>
          </a:prstGeom>
        </p:spPr>
        <p:txBody>
          <a:bodyPr spcFirstLastPara="1" wrap="square" lIns="91425" tIns="91425" rIns="91425" bIns="91425" anchor="t" anchorCtr="0">
            <a:noAutofit/>
          </a:bodyPr>
          <a:lstStyle/>
          <a:p>
            <a:pPr lvl="0"/>
            <a:r>
              <a:rPr lang="lt-LT" sz="1200" b="1" smtClean="0">
                <a:latin typeface="Asap" panose="020B0604020202020204" charset="-70"/>
              </a:rPr>
              <a:t>Plungės </a:t>
            </a:r>
            <a:r>
              <a:rPr lang="lt-LT" sz="1200" b="1" dirty="0">
                <a:latin typeface="Asap" panose="020B0604020202020204" charset="-70"/>
              </a:rPr>
              <a:t>r. sav. </a:t>
            </a:r>
            <a:r>
              <a:rPr lang="lt-LT" sz="1200" b="1" dirty="0" err="1">
                <a:latin typeface="Asap" panose="020B0604020202020204" charset="-70"/>
              </a:rPr>
              <a:t>Šateikių</a:t>
            </a:r>
            <a:r>
              <a:rPr lang="lt-LT" sz="1200" b="1" dirty="0">
                <a:latin typeface="Asap" panose="020B0604020202020204" charset="-70"/>
              </a:rPr>
              <a:t> kultūros centras; Žemaitės g. 14, </a:t>
            </a:r>
            <a:r>
              <a:rPr lang="lt-LT" sz="1200" b="1" dirty="0" err="1">
                <a:latin typeface="Asap" panose="020B0604020202020204" charset="-70"/>
              </a:rPr>
              <a:t>Šateikių</a:t>
            </a:r>
            <a:r>
              <a:rPr lang="lt-LT" sz="1200" b="1" dirty="0">
                <a:latin typeface="Asap" panose="020B0604020202020204" charset="-70"/>
              </a:rPr>
              <a:t> k., </a:t>
            </a:r>
            <a:r>
              <a:rPr lang="lt-LT" sz="1200" b="1" dirty="0" err="1">
                <a:latin typeface="Asap" panose="020B0604020202020204" charset="-70"/>
              </a:rPr>
              <a:t>Šateikių</a:t>
            </a:r>
            <a:r>
              <a:rPr lang="lt-LT" sz="1200" b="1" dirty="0">
                <a:latin typeface="Asap" panose="020B0604020202020204" charset="-70"/>
              </a:rPr>
              <a:t> sen., Plungės r. sav.</a:t>
            </a:r>
          </a:p>
          <a:p>
            <a:pPr lvl="0"/>
            <a:r>
              <a:rPr lang="lt-LT" sz="1200" b="1" dirty="0" smtClean="0">
                <a:latin typeface="Asap" panose="020B0604020202020204" charset="-70"/>
              </a:rPr>
              <a:t> </a:t>
            </a:r>
            <a:r>
              <a:rPr lang="lt-LT" sz="1200" b="1" dirty="0">
                <a:latin typeface="Asap" panose="020B0604020202020204" charset="-70"/>
              </a:rPr>
              <a:t>Plungės rajono savivaldybės viešoji biblioteka; Parko g. 7, Plungė</a:t>
            </a:r>
          </a:p>
          <a:p>
            <a:r>
              <a:rPr lang="lt-LT" sz="1200" b="1" dirty="0" smtClean="0">
                <a:latin typeface="Asap" panose="020B0604020202020204" charset="-70"/>
              </a:rPr>
              <a:t> </a:t>
            </a:r>
            <a:r>
              <a:rPr lang="lt-LT" sz="1200" b="1" dirty="0">
                <a:latin typeface="Asap" panose="020B0604020202020204" charset="-70"/>
              </a:rPr>
              <a:t>Plungės </a:t>
            </a:r>
            <a:r>
              <a:rPr lang="lt-LT" sz="1200" b="1" dirty="0" err="1">
                <a:latin typeface="Asap" panose="020B0604020202020204" charset="-70"/>
              </a:rPr>
              <a:t>raj</a:t>
            </a:r>
            <a:r>
              <a:rPr lang="lt-LT" sz="1200" b="1" dirty="0">
                <a:latin typeface="Asap" panose="020B0604020202020204" charset="-70"/>
              </a:rPr>
              <a:t>. sav. viešosios bibliotekos vaikų skyrius; Laisvės al. 19 Plungė</a:t>
            </a:r>
          </a:p>
          <a:p>
            <a:pPr lvl="0"/>
            <a:r>
              <a:rPr lang="lt-LT" sz="1200" b="1" dirty="0" smtClean="0">
                <a:latin typeface="Asap" panose="020B0604020202020204" charset="-70"/>
              </a:rPr>
              <a:t> </a:t>
            </a:r>
            <a:r>
              <a:rPr lang="lt-LT" sz="1200" b="1" dirty="0">
                <a:latin typeface="Asap" panose="020B0604020202020204" charset="-70"/>
              </a:rPr>
              <a:t>Plungės turizmo informacijos centras; Dariaus ir Girėno g. 27, Plungė</a:t>
            </a:r>
          </a:p>
          <a:p>
            <a:pPr lvl="0"/>
            <a:r>
              <a:rPr lang="lt-LT" sz="1200" b="1" dirty="0" smtClean="0">
                <a:latin typeface="Asap" panose="020B0604020202020204" charset="-70"/>
              </a:rPr>
              <a:t> </a:t>
            </a:r>
            <a:r>
              <a:rPr lang="lt-LT" sz="1200" b="1" dirty="0">
                <a:latin typeface="Asap" panose="020B0604020202020204" charset="-70"/>
              </a:rPr>
              <a:t>Plungės rajono savivaldybės kultūros centras; Senamiesčio a.3, Plungė</a:t>
            </a:r>
          </a:p>
          <a:p>
            <a:pPr lvl="0"/>
            <a:endParaRPr lang="lt-LT" dirty="0">
              <a:solidFill>
                <a:schemeClr val="hlink"/>
              </a:solidFill>
            </a:endParaRPr>
          </a:p>
          <a:p>
            <a:pPr marL="0" indent="0"/>
            <a:endParaRPr lang="lt-LT" dirty="0">
              <a:solidFill>
                <a:schemeClr val="hlink"/>
              </a:solidFill>
            </a:endParaRPr>
          </a:p>
        </p:txBody>
      </p:sp>
      <p:sp>
        <p:nvSpPr>
          <p:cNvPr id="273" name="Google Shape;273;p32"/>
          <p:cNvSpPr/>
          <p:nvPr/>
        </p:nvSpPr>
        <p:spPr>
          <a:xfrm>
            <a:off x="2731459" y="240321"/>
            <a:ext cx="2409052" cy="222400"/>
          </a:xfrm>
          <a:prstGeom prst="rect">
            <a:avLst/>
          </a:prstGeom>
          <a:solidFill>
            <a:schemeClr val="tx1">
              <a:lumMod val="75000"/>
              <a:lumOff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75" name="Google Shape;275;p32"/>
          <p:cNvSpPr/>
          <p:nvPr/>
        </p:nvSpPr>
        <p:spPr>
          <a:xfrm rot="-5400000">
            <a:off x="-621794" y="4596311"/>
            <a:ext cx="2819433" cy="303637"/>
          </a:xfrm>
          <a:prstGeom prst="rect">
            <a:avLst/>
          </a:prstGeom>
          <a:solidFill>
            <a:schemeClr val="tx1">
              <a:lumMod val="75000"/>
              <a:lumOff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76" name="Google Shape;276;p32"/>
          <p:cNvSpPr/>
          <p:nvPr/>
        </p:nvSpPr>
        <p:spPr>
          <a:xfrm rot="-5400000">
            <a:off x="2667" y="2137143"/>
            <a:ext cx="1567761" cy="300885"/>
          </a:xfrm>
          <a:prstGeom prst="rect">
            <a:avLst/>
          </a:prstGeom>
          <a:solidFill>
            <a:schemeClr val="tx1">
              <a:lumMod val="75000"/>
              <a:lumOff val="25000"/>
            </a:schemeClr>
          </a:solidFill>
          <a:ln>
            <a:noFill/>
          </a:ln>
        </p:spPr>
        <p:txBody>
          <a:bodyPr spcFirstLastPara="1" wrap="square" lIns="91425" tIns="91425" rIns="91425" bIns="91425" anchor="ctr" anchorCtr="0">
            <a:noAutofit/>
          </a:bodyPr>
          <a:lstStyle/>
          <a:p>
            <a:pPr marL="0" lvl="0" indent="0" algn="ctr" rtl="0">
              <a:spcBef>
                <a:spcPts val="0"/>
              </a:spcBef>
              <a:spcAft>
                <a:spcPts val="0"/>
              </a:spcAft>
              <a:buNone/>
            </a:pPr>
            <a:endParaRPr>
              <a:latin typeface="Proxima Nova"/>
              <a:ea typeface="Proxima Nova"/>
              <a:cs typeface="Proxima Nova"/>
              <a:sym typeface="Proxima Nova"/>
            </a:endParaRPr>
          </a:p>
        </p:txBody>
      </p:sp>
      <p:sp>
        <p:nvSpPr>
          <p:cNvPr id="288" name="Google Shape;288;p32"/>
          <p:cNvSpPr/>
          <p:nvPr/>
        </p:nvSpPr>
        <p:spPr>
          <a:xfrm>
            <a:off x="651794" y="4384997"/>
            <a:ext cx="272256" cy="363131"/>
          </a:xfrm>
          <a:custGeom>
            <a:avLst/>
            <a:gdLst/>
            <a:ahLst/>
            <a:cxnLst/>
            <a:rect l="l" t="t" r="r" b="b"/>
            <a:pathLst>
              <a:path w="552804" h="552991" extrusionOk="0">
                <a:moveTo>
                  <a:pt x="531688" y="21121"/>
                </a:moveTo>
                <a:cubicBezTo>
                  <a:pt x="503540" y="-7029"/>
                  <a:pt x="457728" y="-7044"/>
                  <a:pt x="429587" y="21097"/>
                </a:cubicBezTo>
                <a:cubicBezTo>
                  <a:pt x="424575" y="26102"/>
                  <a:pt x="344985" y="128776"/>
                  <a:pt x="340630" y="134359"/>
                </a:cubicBezTo>
                <a:cubicBezTo>
                  <a:pt x="212961" y="140435"/>
                  <a:pt x="91156" y="197625"/>
                  <a:pt x="5146" y="292347"/>
                </a:cubicBezTo>
                <a:cubicBezTo>
                  <a:pt x="5146" y="292347"/>
                  <a:pt x="5138" y="292355"/>
                  <a:pt x="5138" y="292355"/>
                </a:cubicBezTo>
                <a:cubicBezTo>
                  <a:pt x="5138" y="292355"/>
                  <a:pt x="5131" y="292363"/>
                  <a:pt x="5131" y="292370"/>
                </a:cubicBezTo>
                <a:cubicBezTo>
                  <a:pt x="-1461" y="299611"/>
                  <a:pt x="-1336" y="308517"/>
                  <a:pt x="3426" y="315304"/>
                </a:cubicBezTo>
                <a:cubicBezTo>
                  <a:pt x="4020" y="316156"/>
                  <a:pt x="4380" y="317126"/>
                  <a:pt x="5138" y="317885"/>
                </a:cubicBezTo>
                <a:lnTo>
                  <a:pt x="234932" y="547684"/>
                </a:lnTo>
                <a:cubicBezTo>
                  <a:pt x="241703" y="554456"/>
                  <a:pt x="252720" y="554902"/>
                  <a:pt x="260008" y="548130"/>
                </a:cubicBezTo>
                <a:cubicBezTo>
                  <a:pt x="354548" y="459984"/>
                  <a:pt x="410485" y="340983"/>
                  <a:pt x="418343" y="212262"/>
                </a:cubicBezTo>
                <a:cubicBezTo>
                  <a:pt x="423668" y="208110"/>
                  <a:pt x="526981" y="128002"/>
                  <a:pt x="531727" y="123209"/>
                </a:cubicBezTo>
                <a:cubicBezTo>
                  <a:pt x="559845" y="95044"/>
                  <a:pt x="559829" y="49262"/>
                  <a:pt x="531688" y="21121"/>
                </a:cubicBezTo>
                <a:close/>
                <a:moveTo>
                  <a:pt x="247826" y="509534"/>
                </a:moveTo>
                <a:lnTo>
                  <a:pt x="43107" y="304811"/>
                </a:lnTo>
                <a:cubicBezTo>
                  <a:pt x="51552" y="296178"/>
                  <a:pt x="60333" y="287937"/>
                  <a:pt x="69419" y="280055"/>
                </a:cubicBezTo>
                <a:lnTo>
                  <a:pt x="272323" y="482965"/>
                </a:lnTo>
                <a:cubicBezTo>
                  <a:pt x="264527" y="492090"/>
                  <a:pt x="256372" y="500957"/>
                  <a:pt x="247826" y="509534"/>
                </a:cubicBezTo>
                <a:close/>
                <a:moveTo>
                  <a:pt x="402369" y="178937"/>
                </a:moveTo>
                <a:lnTo>
                  <a:pt x="373869" y="150443"/>
                </a:lnTo>
                <a:lnTo>
                  <a:pt x="429360" y="79210"/>
                </a:lnTo>
                <a:lnTo>
                  <a:pt x="473577" y="123428"/>
                </a:lnTo>
                <a:lnTo>
                  <a:pt x="402369" y="178937"/>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nvGrpSpPr>
          <p:cNvPr id="289" name="Google Shape;289;p32"/>
          <p:cNvGrpSpPr/>
          <p:nvPr/>
        </p:nvGrpSpPr>
        <p:grpSpPr>
          <a:xfrm>
            <a:off x="636105" y="2066981"/>
            <a:ext cx="272889" cy="330796"/>
            <a:chOff x="1650450" y="533350"/>
            <a:chExt cx="553302" cy="503036"/>
          </a:xfrm>
        </p:grpSpPr>
        <p:sp>
          <p:nvSpPr>
            <p:cNvPr id="290" name="Google Shape;290;p32"/>
            <p:cNvSpPr/>
            <p:nvPr/>
          </p:nvSpPr>
          <p:spPr>
            <a:xfrm>
              <a:off x="1650450" y="783934"/>
              <a:ext cx="552994" cy="252452"/>
            </a:xfrm>
            <a:custGeom>
              <a:avLst/>
              <a:gdLst/>
              <a:ahLst/>
              <a:cxnLst/>
              <a:rect l="l" t="t" r="r" b="b"/>
              <a:pathLst>
                <a:path w="552994" h="252452" extrusionOk="0">
                  <a:moveTo>
                    <a:pt x="480856" y="108187"/>
                  </a:moveTo>
                  <a:cubicBezTo>
                    <a:pt x="457876" y="108187"/>
                    <a:pt x="437421" y="119025"/>
                    <a:pt x="424207" y="135820"/>
                  </a:cubicBezTo>
                  <a:lnTo>
                    <a:pt x="393415" y="126836"/>
                  </a:lnTo>
                  <a:lnTo>
                    <a:pt x="467258" y="0"/>
                  </a:lnTo>
                  <a:lnTo>
                    <a:pt x="104494" y="0"/>
                  </a:lnTo>
                  <a:lnTo>
                    <a:pt x="115010" y="45578"/>
                  </a:lnTo>
                  <a:lnTo>
                    <a:pt x="23090" y="18751"/>
                  </a:lnTo>
                  <a:cubicBezTo>
                    <a:pt x="13496" y="15959"/>
                    <a:pt x="3511" y="21448"/>
                    <a:pt x="727" y="31003"/>
                  </a:cubicBezTo>
                  <a:cubicBezTo>
                    <a:pt x="-2064" y="40566"/>
                    <a:pt x="3425" y="50583"/>
                    <a:pt x="12980" y="53366"/>
                  </a:cubicBezTo>
                  <a:lnTo>
                    <a:pt x="120218" y="84667"/>
                  </a:lnTo>
                  <a:lnTo>
                    <a:pt x="120218" y="193925"/>
                  </a:lnTo>
                  <a:cubicBezTo>
                    <a:pt x="120218" y="225179"/>
                    <a:pt x="157218" y="241615"/>
                    <a:pt x="180409" y="220737"/>
                  </a:cubicBezTo>
                  <a:lnTo>
                    <a:pt x="279828" y="131254"/>
                  </a:lnTo>
                  <a:lnTo>
                    <a:pt x="409687" y="169154"/>
                  </a:lnTo>
                  <a:cubicBezTo>
                    <a:pt x="409116" y="172805"/>
                    <a:pt x="408733" y="176512"/>
                    <a:pt x="408733" y="180320"/>
                  </a:cubicBezTo>
                  <a:cubicBezTo>
                    <a:pt x="408733" y="220096"/>
                    <a:pt x="441088" y="252452"/>
                    <a:pt x="480864" y="252452"/>
                  </a:cubicBezTo>
                  <a:cubicBezTo>
                    <a:pt x="520639" y="252452"/>
                    <a:pt x="552994" y="220096"/>
                    <a:pt x="552994" y="180320"/>
                  </a:cubicBezTo>
                  <a:cubicBezTo>
                    <a:pt x="552979" y="140543"/>
                    <a:pt x="520623" y="108187"/>
                    <a:pt x="480856" y="108187"/>
                  </a:cubicBezTo>
                  <a:close/>
                  <a:moveTo>
                    <a:pt x="156936" y="193651"/>
                  </a:moveTo>
                  <a:lnTo>
                    <a:pt x="156936" y="94910"/>
                  </a:lnTo>
                  <a:lnTo>
                    <a:pt x="239771" y="119087"/>
                  </a:lnTo>
                  <a:lnTo>
                    <a:pt x="156936" y="193651"/>
                  </a:lnTo>
                  <a:close/>
                  <a:moveTo>
                    <a:pt x="481184" y="216100"/>
                  </a:moveTo>
                  <a:cubicBezTo>
                    <a:pt x="461300" y="216100"/>
                    <a:pt x="445123" y="199923"/>
                    <a:pt x="445123" y="180038"/>
                  </a:cubicBezTo>
                  <a:cubicBezTo>
                    <a:pt x="445123" y="160154"/>
                    <a:pt x="461300" y="143976"/>
                    <a:pt x="481184" y="143976"/>
                  </a:cubicBezTo>
                  <a:cubicBezTo>
                    <a:pt x="501068" y="143976"/>
                    <a:pt x="517245" y="160154"/>
                    <a:pt x="517245" y="180038"/>
                  </a:cubicBezTo>
                  <a:cubicBezTo>
                    <a:pt x="517245" y="199923"/>
                    <a:pt x="501068" y="216100"/>
                    <a:pt x="481184" y="216100"/>
                  </a:cubicBez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sp>
          <p:nvSpPr>
            <p:cNvPr id="291" name="Google Shape;291;p32"/>
            <p:cNvSpPr/>
            <p:nvPr/>
          </p:nvSpPr>
          <p:spPr>
            <a:xfrm>
              <a:off x="1698863" y="533350"/>
              <a:ext cx="504889" cy="213856"/>
            </a:xfrm>
            <a:custGeom>
              <a:avLst/>
              <a:gdLst/>
              <a:ahLst/>
              <a:cxnLst/>
              <a:rect l="l" t="t" r="r" b="b"/>
              <a:pathLst>
                <a:path w="504889" h="213856" extrusionOk="0">
                  <a:moveTo>
                    <a:pt x="486864" y="142568"/>
                  </a:moveTo>
                  <a:lnTo>
                    <a:pt x="439480" y="142568"/>
                  </a:lnTo>
                  <a:cubicBezTo>
                    <a:pt x="370368" y="35695"/>
                    <a:pt x="336042" y="35640"/>
                    <a:pt x="324572" y="35640"/>
                  </a:cubicBezTo>
                  <a:cubicBezTo>
                    <a:pt x="313445" y="35640"/>
                    <a:pt x="301763" y="40027"/>
                    <a:pt x="289183" y="48823"/>
                  </a:cubicBezTo>
                  <a:cubicBezTo>
                    <a:pt x="265679" y="21495"/>
                    <a:pt x="239766" y="0"/>
                    <a:pt x="216380" y="0"/>
                  </a:cubicBezTo>
                  <a:cubicBezTo>
                    <a:pt x="166033" y="0"/>
                    <a:pt x="104020" y="99461"/>
                    <a:pt x="79523" y="142568"/>
                  </a:cubicBezTo>
                  <a:lnTo>
                    <a:pt x="18409" y="142568"/>
                  </a:lnTo>
                  <a:cubicBezTo>
                    <a:pt x="7760" y="142568"/>
                    <a:pt x="-841" y="151295"/>
                    <a:pt x="66" y="161913"/>
                  </a:cubicBezTo>
                  <a:cubicBezTo>
                    <a:pt x="848" y="171046"/>
                    <a:pt x="8588" y="178216"/>
                    <a:pt x="18034" y="178216"/>
                  </a:cubicBezTo>
                  <a:lnTo>
                    <a:pt x="39755" y="178216"/>
                  </a:lnTo>
                  <a:lnTo>
                    <a:pt x="48075" y="213856"/>
                  </a:lnTo>
                  <a:lnTo>
                    <a:pt x="440160" y="213856"/>
                  </a:lnTo>
                  <a:lnTo>
                    <a:pt x="461155" y="178216"/>
                  </a:lnTo>
                  <a:lnTo>
                    <a:pt x="486481" y="178216"/>
                  </a:lnTo>
                  <a:cubicBezTo>
                    <a:pt x="497130" y="178216"/>
                    <a:pt x="505731" y="169490"/>
                    <a:pt x="504824" y="158879"/>
                  </a:cubicBezTo>
                  <a:cubicBezTo>
                    <a:pt x="504050" y="149739"/>
                    <a:pt x="496301" y="142568"/>
                    <a:pt x="486864" y="142568"/>
                  </a:cubicBezTo>
                  <a:close/>
                  <a:moveTo>
                    <a:pt x="121308" y="142568"/>
                  </a:moveTo>
                  <a:cubicBezTo>
                    <a:pt x="155172" y="86418"/>
                    <a:pt x="197168" y="34373"/>
                    <a:pt x="216387" y="34373"/>
                  </a:cubicBezTo>
                  <a:cubicBezTo>
                    <a:pt x="235583" y="34373"/>
                    <a:pt x="277579" y="86418"/>
                    <a:pt x="311459" y="142568"/>
                  </a:cubicBezTo>
                  <a:lnTo>
                    <a:pt x="121308" y="142568"/>
                  </a:lnTo>
                  <a:close/>
                  <a:moveTo>
                    <a:pt x="353244" y="142568"/>
                  </a:moveTo>
                  <a:cubicBezTo>
                    <a:pt x="343853" y="125851"/>
                    <a:pt x="328974" y="100814"/>
                    <a:pt x="311334" y="76214"/>
                  </a:cubicBezTo>
                  <a:cubicBezTo>
                    <a:pt x="318926" y="71093"/>
                    <a:pt x="323172" y="70436"/>
                    <a:pt x="324579" y="70436"/>
                  </a:cubicBezTo>
                  <a:cubicBezTo>
                    <a:pt x="333485" y="70436"/>
                    <a:pt x="357724" y="86411"/>
                    <a:pt x="396257" y="142568"/>
                  </a:cubicBezTo>
                  <a:lnTo>
                    <a:pt x="353244" y="142568"/>
                  </a:lnTo>
                  <a:close/>
                </a:path>
              </a:pathLst>
            </a:custGeom>
            <a:solidFill>
              <a:schemeClr val="lt1"/>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endParaRPr sz="1800">
                <a:solidFill>
                  <a:srgbClr val="000000"/>
                </a:solidFill>
                <a:latin typeface="Calibri"/>
                <a:ea typeface="Calibri"/>
                <a:cs typeface="Calibri"/>
                <a:sym typeface="Calibri"/>
              </a:endParaRPr>
            </a:p>
          </p:txBody>
        </p:sp>
      </p:grpSp>
      <p:sp>
        <p:nvSpPr>
          <p:cNvPr id="5" name="Stačiakampis 4"/>
          <p:cNvSpPr/>
          <p:nvPr/>
        </p:nvSpPr>
        <p:spPr>
          <a:xfrm>
            <a:off x="1187624" y="1566780"/>
            <a:ext cx="6912768" cy="1384995"/>
          </a:xfrm>
          <a:prstGeom prst="rect">
            <a:avLst/>
          </a:prstGeom>
        </p:spPr>
        <p:txBody>
          <a:bodyPr wrap="square">
            <a:spAutoFit/>
          </a:bodyPr>
          <a:lstStyle/>
          <a:p>
            <a:pPr lvl="0"/>
            <a:r>
              <a:rPr lang="lt-LT" sz="1200" b="1" dirty="0">
                <a:latin typeface="Asap" panose="020B0604020202020204" charset="-70"/>
              </a:rPr>
              <a:t>Plungės r. sav. </a:t>
            </a:r>
            <a:r>
              <a:rPr lang="lt-LT" sz="1200" b="1" dirty="0" err="1">
                <a:latin typeface="Asap" panose="020B0604020202020204" charset="-70"/>
              </a:rPr>
              <a:t>Žlibinų</a:t>
            </a:r>
            <a:r>
              <a:rPr lang="lt-LT" sz="1200" b="1" dirty="0">
                <a:latin typeface="Asap" panose="020B0604020202020204" charset="-70"/>
              </a:rPr>
              <a:t> kultūros centras; Žarėnų g. 46, </a:t>
            </a:r>
            <a:r>
              <a:rPr lang="lt-LT" sz="1200" b="1" dirty="0" err="1">
                <a:latin typeface="Asap" panose="020B0604020202020204" charset="-70"/>
              </a:rPr>
              <a:t>Žlibinų</a:t>
            </a:r>
            <a:r>
              <a:rPr lang="lt-LT" sz="1200" b="1" dirty="0">
                <a:latin typeface="Asap" panose="020B0604020202020204" charset="-70"/>
              </a:rPr>
              <a:t> k., </a:t>
            </a:r>
            <a:r>
              <a:rPr lang="lt-LT" sz="1200" b="1" dirty="0" err="1">
                <a:latin typeface="Asap" panose="020B0604020202020204" charset="-70"/>
              </a:rPr>
              <a:t>Žlibinų</a:t>
            </a:r>
            <a:r>
              <a:rPr lang="lt-LT" sz="1200" b="1" dirty="0">
                <a:latin typeface="Asap" panose="020B0604020202020204" charset="-70"/>
              </a:rPr>
              <a:t> sen., Plungės </a:t>
            </a:r>
            <a:r>
              <a:rPr lang="lt-LT" sz="1200" b="1" dirty="0" err="1">
                <a:latin typeface="Asap" panose="020B0604020202020204" charset="-70"/>
              </a:rPr>
              <a:t>raj</a:t>
            </a:r>
            <a:r>
              <a:rPr lang="lt-LT" sz="1200" b="1" dirty="0" smtClean="0">
                <a:latin typeface="Asap" panose="020B0604020202020204" charset="-70"/>
              </a:rPr>
              <a:t>.</a:t>
            </a:r>
          </a:p>
          <a:p>
            <a:pPr lvl="0"/>
            <a:r>
              <a:rPr lang="lt-LT" sz="1200" b="1" dirty="0" smtClean="0">
                <a:latin typeface="Asap" panose="020B0604020202020204" charset="-70"/>
              </a:rPr>
              <a:t>Plungės r. sav. Kulių kultūros centras; J. Tumo Vaižganto g. 6 Kuliai</a:t>
            </a:r>
          </a:p>
          <a:p>
            <a:pPr lvl="0"/>
            <a:r>
              <a:rPr lang="lt-LT" sz="1200" b="1" dirty="0" smtClean="0">
                <a:latin typeface="Asap" panose="020B0604020202020204" charset="-70"/>
              </a:rPr>
              <a:t>Žemaičių dailės muziejus; Parko g. 3A Plungė</a:t>
            </a:r>
          </a:p>
          <a:p>
            <a:r>
              <a:rPr lang="lt-LT" sz="1200" b="1" dirty="0">
                <a:latin typeface="Asap" panose="020B0604020202020204" charset="-70"/>
              </a:rPr>
              <a:t>Plungės r. sav. Žemaičių Kalvarijos kultūros centras; Gardų a. 9, Žemaičių Kalvarija, Plungės </a:t>
            </a:r>
            <a:r>
              <a:rPr lang="lt-LT" sz="1200" b="1" dirty="0" err="1">
                <a:latin typeface="Asap" panose="020B0604020202020204" charset="-70"/>
              </a:rPr>
              <a:t>raj</a:t>
            </a:r>
            <a:r>
              <a:rPr lang="lt-LT" sz="1200" b="1" dirty="0">
                <a:latin typeface="Asap" panose="020B0604020202020204" charset="-70"/>
              </a:rPr>
              <a:t>.</a:t>
            </a:r>
          </a:p>
          <a:p>
            <a:pPr lvl="0"/>
            <a:endParaRPr lang="lt-LT" sz="1200" b="1" dirty="0" smtClean="0">
              <a:latin typeface="Asap" panose="020B0604020202020204" charset="-70"/>
            </a:endParaRPr>
          </a:p>
          <a:p>
            <a:pPr lvl="0"/>
            <a:endParaRPr lang="lt-LT" sz="1200" b="1" dirty="0">
              <a:latin typeface="Asap" panose="020B0604020202020204" charset="-70"/>
            </a:endParaRPr>
          </a:p>
        </p:txBody>
      </p:sp>
    </p:spTree>
    <p:extLst>
      <p:ext uri="{BB962C8B-B14F-4D97-AF65-F5344CB8AC3E}">
        <p14:creationId xmlns:p14="http://schemas.microsoft.com/office/powerpoint/2010/main" val="28449832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2746648" cy="4882554"/>
          </a:xfrm>
        </p:spPr>
        <p:txBody>
          <a:bodyPr>
            <a:normAutofit/>
          </a:bodyPr>
          <a:lstStyle/>
          <a:p>
            <a:pPr algn="l"/>
            <a:r>
              <a:rPr lang="lt-LT" sz="3000" b="1" dirty="0" smtClean="0">
                <a:latin typeface="Red Hat Display SemiBold"/>
              </a:rPr>
              <a:t>Fasadas ir </a:t>
            </a:r>
            <a:r>
              <a:rPr lang="lt-LT" sz="3000" b="1" dirty="0" err="1" smtClean="0">
                <a:latin typeface="Red Hat Display SemiBold"/>
              </a:rPr>
              <a:t>nuogrinda</a:t>
            </a:r>
            <a:r>
              <a:rPr lang="lt-LT" sz="3000" b="1" dirty="0" smtClean="0">
                <a:latin typeface="Red Hat Display SemiBold"/>
              </a:rPr>
              <a:t>:</a:t>
            </a:r>
            <a:br>
              <a:rPr lang="lt-LT" sz="3000" b="1" dirty="0" smtClean="0">
                <a:latin typeface="Red Hat Display SemiBold"/>
              </a:rPr>
            </a:br>
            <a:r>
              <a:rPr lang="lt-LT" sz="1200" b="1" dirty="0" smtClean="0">
                <a:latin typeface="Asap"/>
              </a:rPr>
              <a:t> </a:t>
            </a:r>
            <a:r>
              <a:rPr lang="lt-LT" sz="1200" dirty="0" smtClean="0">
                <a:latin typeface="Asap"/>
              </a:rPr>
              <a:t>Vakarinėje statinio pusėje, kur planuojamos seniūnijos patalpos - </a:t>
            </a:r>
            <a:br>
              <a:rPr lang="lt-LT" sz="1200" dirty="0" smtClean="0">
                <a:latin typeface="Asap"/>
              </a:rPr>
            </a:br>
            <a:r>
              <a:rPr lang="lt-LT" sz="1200" dirty="0" smtClean="0">
                <a:latin typeface="Asap"/>
              </a:rPr>
              <a:t>sienų skilimai, cokolio tinko ištrupėjimai, išsikraipiusi ir vietomis neįrengta </a:t>
            </a:r>
            <a:r>
              <a:rPr lang="lt-LT" sz="1200" dirty="0" err="1" smtClean="0">
                <a:latin typeface="Asap"/>
              </a:rPr>
              <a:t>nuogrinda</a:t>
            </a:r>
            <a:r>
              <a:rPr lang="lt-LT" sz="1200" dirty="0" smtClean="0">
                <a:latin typeface="Asap"/>
              </a:rPr>
              <a:t>, netvarkinga lietaus nuvedimo sistema.</a:t>
            </a:r>
            <a:br>
              <a:rPr lang="lt-LT" sz="1200" dirty="0" smtClean="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Reikalingas fasado, lietaus nuvedimo sistemos kapitalinis remontas ir atstatyti </a:t>
            </a:r>
            <a:r>
              <a:rPr lang="lt-LT" sz="1200" dirty="0" err="1" smtClean="0">
                <a:latin typeface="Asap"/>
              </a:rPr>
              <a:t>nuogrindą</a:t>
            </a:r>
            <a:r>
              <a:rPr lang="lt-LT" sz="1200" dirty="0" smtClean="0">
                <a:latin typeface="Asap"/>
              </a:rPr>
              <a:t>.</a:t>
            </a:r>
            <a:endParaRPr lang="lt-LT" sz="1200" dirty="0">
              <a:latin typeface="Asap"/>
            </a:endParaRPr>
          </a:p>
        </p:txBody>
      </p:sp>
      <p:pic>
        <p:nvPicPr>
          <p:cNvPr id="4" name="Paveikslėlis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194287" y="332655"/>
            <a:ext cx="2939819" cy="2592287"/>
          </a:xfrm>
          <a:prstGeom prst="rect">
            <a:avLst/>
          </a:prstGeom>
        </p:spPr>
      </p:pic>
      <p:pic>
        <p:nvPicPr>
          <p:cNvPr id="6" name="Paveikslėlis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203848" y="365568"/>
            <a:ext cx="2843808" cy="2559375"/>
          </a:xfrm>
          <a:prstGeom prst="rect">
            <a:avLst/>
          </a:prstGeom>
        </p:spPr>
      </p:pic>
      <p:pic>
        <p:nvPicPr>
          <p:cNvPr id="7" name="Paveikslėlis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232323" y="3068960"/>
            <a:ext cx="3923928" cy="2942946"/>
          </a:xfrm>
          <a:prstGeom prst="rect">
            <a:avLst/>
          </a:prstGeom>
        </p:spPr>
      </p:pic>
    </p:spTree>
    <p:extLst>
      <p:ext uri="{BB962C8B-B14F-4D97-AF65-F5344CB8AC3E}">
        <p14:creationId xmlns:p14="http://schemas.microsoft.com/office/powerpoint/2010/main" val="3144638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1882552" cy="5242594"/>
          </a:xfrm>
        </p:spPr>
        <p:txBody>
          <a:bodyPr>
            <a:normAutofit/>
          </a:bodyPr>
          <a:lstStyle/>
          <a:p>
            <a:pPr algn="l"/>
            <a:r>
              <a:rPr lang="lt-LT" sz="3000" dirty="0" smtClean="0">
                <a:latin typeface="Red Hat Display SemiBold"/>
              </a:rPr>
              <a:t>Vidaus patalpos:</a:t>
            </a:r>
            <a:br>
              <a:rPr lang="lt-LT" sz="3000" dirty="0" smtClean="0">
                <a:latin typeface="Red Hat Display SemiBold"/>
              </a:rPr>
            </a:br>
            <a:r>
              <a:rPr lang="lt-LT" sz="1300" dirty="0" smtClean="0">
                <a:latin typeface="Asap"/>
              </a:rPr>
              <a:t>Fojė medinės grindys išsitrynusios, susidėvėjusios, dėl vaikščiojančių konstrukcijų įskilęs lango rėmas, kuris kosmetiškai pataisytas silikonu.</a:t>
            </a:r>
            <a:br>
              <a:rPr lang="lt-LT" sz="1300" dirty="0" smtClean="0">
                <a:latin typeface="Asap"/>
              </a:rPr>
            </a:br>
            <a:r>
              <a:rPr lang="lt-LT" sz="1300" dirty="0" smtClean="0">
                <a:latin typeface="Asap"/>
              </a:rPr>
              <a:t/>
            </a:r>
            <a:br>
              <a:rPr lang="lt-LT" sz="1300" dirty="0" smtClean="0">
                <a:latin typeface="Asap"/>
              </a:rPr>
            </a:br>
            <a:r>
              <a:rPr lang="lt-LT" sz="1300" dirty="0">
                <a:latin typeface="Asap"/>
              </a:rPr>
              <a:t/>
            </a:r>
            <a:br>
              <a:rPr lang="lt-LT" sz="1300" dirty="0">
                <a:latin typeface="Asap"/>
              </a:rPr>
            </a:br>
            <a:r>
              <a:rPr lang="lt-LT" sz="1300" b="1" dirty="0" smtClean="0">
                <a:latin typeface="Asap"/>
              </a:rPr>
              <a:t>Rekomendacija:</a:t>
            </a:r>
            <a:r>
              <a:rPr lang="lt-LT" sz="1300" dirty="0" smtClean="0">
                <a:latin typeface="Asap"/>
              </a:rPr>
              <a:t/>
            </a:r>
            <a:br>
              <a:rPr lang="lt-LT" sz="1300" dirty="0" smtClean="0">
                <a:latin typeface="Asap"/>
              </a:rPr>
            </a:br>
            <a:r>
              <a:rPr lang="lt-LT" sz="1300" dirty="0" smtClean="0">
                <a:latin typeface="Asap"/>
              </a:rPr>
              <a:t>Reikalinga medines grindis šlifuoti ir perlakuoti, stebėti lango rėmo skilimą (jeigu atsiras didesnis defektas ar lietaus vanduo pateks į vidų, reikalinga pakeisti naujai).</a:t>
            </a:r>
            <a:endParaRPr lang="lt-LT" sz="1300" dirty="0">
              <a:latin typeface="Asap"/>
            </a:endParaRPr>
          </a:p>
        </p:txBody>
      </p:sp>
      <p:pic>
        <p:nvPicPr>
          <p:cNvPr id="4" name="Paveikslėlis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15608" y="188640"/>
            <a:ext cx="3456384" cy="2592288"/>
          </a:xfrm>
          <a:prstGeom prst="rect">
            <a:avLst/>
          </a:prstGeo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83768" y="202758"/>
            <a:ext cx="3131840" cy="2578170"/>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478414" y="2924944"/>
            <a:ext cx="3137194" cy="3158970"/>
          </a:xfrm>
          <a:prstGeom prst="rect">
            <a:avLst/>
          </a:prstGeom>
        </p:spPr>
      </p:pic>
      <p:pic>
        <p:nvPicPr>
          <p:cNvPr id="7" name="Paveikslėlis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582106" y="2924944"/>
            <a:ext cx="3489886" cy="3158970"/>
          </a:xfrm>
          <a:prstGeom prst="rect">
            <a:avLst/>
          </a:prstGeom>
        </p:spPr>
      </p:pic>
    </p:spTree>
    <p:extLst>
      <p:ext uri="{BB962C8B-B14F-4D97-AF65-F5344CB8AC3E}">
        <p14:creationId xmlns:p14="http://schemas.microsoft.com/office/powerpoint/2010/main" val="331171841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title"/>
          </p:nvPr>
        </p:nvSpPr>
        <p:spPr>
          <a:xfrm>
            <a:off x="457200" y="274638"/>
            <a:ext cx="1954560" cy="5818658"/>
          </a:xfrm>
        </p:spPr>
        <p:txBody>
          <a:bodyPr>
            <a:normAutofit/>
          </a:bodyPr>
          <a:lstStyle/>
          <a:p>
            <a:pPr algn="l"/>
            <a:r>
              <a:rPr lang="lt-LT" sz="3000" b="1" dirty="0" smtClean="0">
                <a:latin typeface="Red Hat Display SemiBold"/>
              </a:rPr>
              <a:t>Vidaus patalpos</a:t>
            </a:r>
            <a:r>
              <a:rPr lang="lt-LT" sz="3000" dirty="0" smtClean="0">
                <a:latin typeface="Red Hat Display SemiBold"/>
              </a:rPr>
              <a:t>:</a:t>
            </a:r>
            <a:br>
              <a:rPr lang="lt-LT" sz="3000" dirty="0" smtClean="0">
                <a:latin typeface="Red Hat Display SemiBold"/>
              </a:rPr>
            </a:br>
            <a:r>
              <a:rPr lang="lt-LT" sz="1200" dirty="0" smtClean="0">
                <a:latin typeface="Asap"/>
              </a:rPr>
              <a:t>Statinio antrame aukšte, kur planuojama įrengti seniūnijos patalpas, pastebėta, kad lubose ir sienose tinko ištrupėjimai, išbrinkimai. Dėl iš lauko besiskverbiančios drėgmės, dideli pelėsių židiniai, grindys išsikraipiusios, neįrengta elektros instaliacija. </a:t>
            </a:r>
            <a:r>
              <a:rPr lang="lt-LT" sz="1200" dirty="0">
                <a:latin typeface="Asap"/>
              </a:rPr>
              <a:t>Š</a:t>
            </a:r>
            <a:r>
              <a:rPr lang="lt-LT" sz="1200" dirty="0" smtClean="0">
                <a:latin typeface="Asap"/>
              </a:rPr>
              <a:t>iuo metu patalpos neeksploatuojamos.</a:t>
            </a:r>
            <a:br>
              <a:rPr lang="lt-LT" sz="1200" dirty="0" smtClean="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dirty="0" smtClean="0">
                <a:latin typeface="Asap"/>
              </a:rPr>
              <a:t/>
            </a:r>
            <a:br>
              <a:rPr lang="lt-LT" sz="1200" dirty="0" smtClean="0">
                <a:latin typeface="Asap"/>
              </a:rPr>
            </a:br>
            <a:r>
              <a:rPr lang="lt-LT" sz="1200" dirty="0">
                <a:latin typeface="Asap"/>
              </a:rPr>
              <a:t/>
            </a:r>
            <a:br>
              <a:rPr lang="lt-LT" sz="1200" dirty="0">
                <a:latin typeface="Asap"/>
              </a:rPr>
            </a:br>
            <a:r>
              <a:rPr lang="lt-LT" sz="1200" b="1" dirty="0" smtClean="0">
                <a:latin typeface="Asap"/>
              </a:rPr>
              <a:t>Rekomendacija:</a:t>
            </a:r>
            <a:r>
              <a:rPr lang="lt-LT" sz="1200" dirty="0" smtClean="0">
                <a:latin typeface="Asap"/>
              </a:rPr>
              <a:t/>
            </a:r>
            <a:br>
              <a:rPr lang="lt-LT" sz="1200" dirty="0" smtClean="0">
                <a:latin typeface="Asap"/>
              </a:rPr>
            </a:br>
            <a:r>
              <a:rPr lang="lt-LT" sz="1200" dirty="0" smtClean="0">
                <a:latin typeface="Asap"/>
              </a:rPr>
              <a:t>reikalingas šių patalpų ir fasado kapitalinis remontas</a:t>
            </a:r>
            <a:endParaRPr lang="lt-LT" sz="3000" dirty="0">
              <a:latin typeface="Red Hat Display SemiBold"/>
            </a:endParaRPr>
          </a:p>
        </p:txBody>
      </p:sp>
      <p:pic>
        <p:nvPicPr>
          <p:cNvPr id="4" name="Paveikslėlis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87616" y="31647"/>
            <a:ext cx="3456382" cy="2672915"/>
          </a:xfrm>
          <a:prstGeom prst="rect">
            <a:avLst/>
          </a:prstGeom>
        </p:spPr>
      </p:pic>
      <p:pic>
        <p:nvPicPr>
          <p:cNvPr id="5" name="Paveikslėlis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411760" y="31647"/>
            <a:ext cx="3275856" cy="2672915"/>
          </a:xfrm>
          <a:prstGeom prst="rect">
            <a:avLst/>
          </a:prstGeom>
        </p:spPr>
      </p:pic>
      <p:pic>
        <p:nvPicPr>
          <p:cNvPr id="6" name="Paveikslėlis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31773" y="2852936"/>
            <a:ext cx="3155843" cy="2808312"/>
          </a:xfrm>
          <a:prstGeom prst="rect">
            <a:avLst/>
          </a:prstGeom>
        </p:spPr>
      </p:pic>
      <p:pic>
        <p:nvPicPr>
          <p:cNvPr id="7" name="Paveikslėlis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687616" y="2852936"/>
            <a:ext cx="3552395" cy="2808312"/>
          </a:xfrm>
          <a:prstGeom prst="rect">
            <a:avLst/>
          </a:prstGeom>
        </p:spPr>
      </p:pic>
    </p:spTree>
    <p:extLst>
      <p:ext uri="{BB962C8B-B14F-4D97-AF65-F5344CB8AC3E}">
        <p14:creationId xmlns:p14="http://schemas.microsoft.com/office/powerpoint/2010/main" val="41528999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Google Shape;228;p30"/>
          <p:cNvSpPr txBox="1">
            <a:spLocks/>
          </p:cNvSpPr>
          <p:nvPr/>
        </p:nvSpPr>
        <p:spPr>
          <a:xfrm>
            <a:off x="4716016" y="2482624"/>
            <a:ext cx="4161600" cy="699537"/>
          </a:xfrm>
          <a:prstGeom prst="rect">
            <a:avLst/>
          </a:prstGeom>
          <a:solidFill>
            <a:schemeClr val="tx1">
              <a:lumMod val="65000"/>
              <a:lumOff val="35000"/>
            </a:schemeClr>
          </a:solidFill>
        </p:spPr>
        <p:txBody>
          <a:bodyPr spcFirstLastPara="1" wrap="square" lIns="91425" tIns="91425" rIns="91425" bIns="91425" anchor="ctr" anchorCtr="0">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spcBef>
                <a:spcPts val="0"/>
              </a:spcBef>
            </a:pPr>
            <a:r>
              <a:rPr lang="lt-LT" sz="5000" b="1" dirty="0" smtClean="0">
                <a:solidFill>
                  <a:schemeClr val="bg1"/>
                </a:solidFill>
                <a:latin typeface="Red Hat Display SemiBold" panose="020B0604020202020204" charset="0"/>
                <a:ea typeface="Red Hat Display SemiBold" panose="020B0604020202020204" charset="0"/>
                <a:cs typeface="Red Hat Display SemiBold" panose="020B0604020202020204" charset="0"/>
              </a:rPr>
              <a:t>02</a:t>
            </a:r>
            <a:endParaRPr lang="en" sz="5000" b="1" dirty="0">
              <a:solidFill>
                <a:schemeClr val="bg1"/>
              </a:solidFill>
              <a:latin typeface="Red Hat Display SemiBold" panose="020B0604020202020204" charset="0"/>
              <a:ea typeface="Red Hat Display SemiBold" panose="020B0604020202020204" charset="0"/>
              <a:cs typeface="Red Hat Display SemiBold" panose="020B0604020202020204" charset="0"/>
            </a:endParaRPr>
          </a:p>
        </p:txBody>
      </p:sp>
      <p:sp>
        <p:nvSpPr>
          <p:cNvPr id="5" name="Antraštė 1"/>
          <p:cNvSpPr txBox="1">
            <a:spLocks/>
          </p:cNvSpPr>
          <p:nvPr/>
        </p:nvSpPr>
        <p:spPr>
          <a:xfrm>
            <a:off x="4788024" y="3501008"/>
            <a:ext cx="4327100" cy="2520280"/>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lvl="0"/>
            <a:r>
              <a:rPr lang="lt-LT" sz="2700" b="1" dirty="0" smtClean="0">
                <a:latin typeface="Red Hat Display SemiBold" panose="020B0604020202020204" charset="0"/>
                <a:ea typeface="Red Hat Display SemiBold" panose="020B0604020202020204" charset="0"/>
                <a:cs typeface="Red Hat Display SemiBold" panose="020B0604020202020204" charset="0"/>
              </a:rPr>
              <a:t>Plungės r. sav. Žemaičių Kalvarijos kultūros centras;</a:t>
            </a:r>
            <a:br>
              <a:rPr lang="lt-LT" sz="2700" b="1" dirty="0" smtClean="0">
                <a:latin typeface="Red Hat Display SemiBold" panose="020B0604020202020204" charset="0"/>
                <a:ea typeface="Red Hat Display SemiBold" panose="020B0604020202020204" charset="0"/>
                <a:cs typeface="Red Hat Display SemiBold" panose="020B0604020202020204" charset="0"/>
              </a:rPr>
            </a:br>
            <a:r>
              <a:rPr lang="lt-LT" sz="1900" dirty="0">
                <a:latin typeface="Asap" panose="020B0604020202020204" charset="-70"/>
              </a:rPr>
              <a:t>Gardų a. 9, Žemaičių Kalvarija, Plungės </a:t>
            </a:r>
            <a:r>
              <a:rPr lang="lt-LT" sz="1900" dirty="0" err="1">
                <a:latin typeface="Asap" panose="020B0604020202020204" charset="-70"/>
              </a:rPr>
              <a:t>raj</a:t>
            </a:r>
            <a:r>
              <a:rPr lang="lt-LT" sz="1900" dirty="0" smtClean="0">
                <a:latin typeface="Asap" panose="020B0604020202020204" charset="-70"/>
              </a:rPr>
              <a:t>.</a:t>
            </a:r>
            <a:r>
              <a:rPr lang="lt-LT" b="1" dirty="0" smtClean="0">
                <a:latin typeface="Asap" panose="020B0604020202020204" charset="-70"/>
              </a:rPr>
              <a:t/>
            </a:r>
            <a:br>
              <a:rPr lang="lt-LT" b="1" dirty="0" smtClean="0">
                <a:latin typeface="Asap" panose="020B0604020202020204" charset="-70"/>
              </a:rPr>
            </a:br>
            <a:endParaRPr lang="lt-LT" dirty="0"/>
          </a:p>
        </p:txBody>
      </p:sp>
      <p:cxnSp>
        <p:nvCxnSpPr>
          <p:cNvPr id="6" name="Google Shape;237;p30"/>
          <p:cNvCxnSpPr/>
          <p:nvPr/>
        </p:nvCxnSpPr>
        <p:spPr>
          <a:xfrm>
            <a:off x="4728003" y="3645024"/>
            <a:ext cx="0" cy="1345800"/>
          </a:xfrm>
          <a:prstGeom prst="straightConnector1">
            <a:avLst/>
          </a:prstGeom>
          <a:noFill/>
          <a:ln w="19050" cap="flat" cmpd="sng">
            <a:solidFill>
              <a:schemeClr val="dk1"/>
            </a:solidFill>
            <a:prstDash val="solid"/>
            <a:round/>
            <a:headEnd type="none" w="med" len="med"/>
            <a:tailEnd type="none" w="med" len="med"/>
          </a:ln>
        </p:spPr>
      </p:cxnSp>
      <p:pic>
        <p:nvPicPr>
          <p:cNvPr id="7" name="Paveikslėlis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636" y="0"/>
            <a:ext cx="3899925" cy="2924944"/>
          </a:xfrm>
          <a:prstGeom prst="rect">
            <a:avLst/>
          </a:prstGeom>
        </p:spPr>
      </p:pic>
      <p:pic>
        <p:nvPicPr>
          <p:cNvPr id="8" name="Paveikslėlis 7"/>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637" y="3182161"/>
            <a:ext cx="3899924" cy="3356992"/>
          </a:xfrm>
          <a:prstGeom prst="rect">
            <a:avLst/>
          </a:prstGeom>
        </p:spPr>
      </p:pic>
      <p:pic>
        <p:nvPicPr>
          <p:cNvPr id="9" name="Paveikslėlis 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4716016" y="0"/>
            <a:ext cx="4372690" cy="2420888"/>
          </a:xfrm>
          <a:prstGeom prst="rect">
            <a:avLst/>
          </a:prstGeom>
        </p:spPr>
      </p:pic>
    </p:spTree>
    <p:extLst>
      <p:ext uri="{BB962C8B-B14F-4D97-AF65-F5344CB8AC3E}">
        <p14:creationId xmlns:p14="http://schemas.microsoft.com/office/powerpoint/2010/main" val="6513496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ntraštė 1"/>
          <p:cNvSpPr>
            <a:spLocks noGrp="1"/>
          </p:cNvSpPr>
          <p:nvPr>
            <p:ph type="ctrTitle"/>
          </p:nvPr>
        </p:nvSpPr>
        <p:spPr>
          <a:xfrm>
            <a:off x="323528" y="260648"/>
            <a:ext cx="2376263" cy="1872208"/>
          </a:xfrm>
        </p:spPr>
        <p:txBody>
          <a:bodyPr>
            <a:normAutofit fontScale="90000"/>
          </a:bodyPr>
          <a:lstStyle/>
          <a:p>
            <a:pPr algn="l"/>
            <a:r>
              <a:rPr lang="lt-LT" sz="3300" b="1" dirty="0" smtClean="0"/>
              <a:t>Fasadas:</a:t>
            </a:r>
            <a:r>
              <a:rPr lang="lt-LT" dirty="0" smtClean="0"/>
              <a:t/>
            </a:r>
            <a:br>
              <a:rPr lang="lt-LT" dirty="0" smtClean="0"/>
            </a:br>
            <a:r>
              <a:rPr lang="lt-LT" sz="1300" dirty="0" smtClean="0">
                <a:latin typeface="Asap"/>
              </a:rPr>
              <a:t>Avarinio išėjimo laiptai: ištrupėję, įskilę, prasidėjusi betono erozija. Fasadinėse sienose, dėl vaikščiojančių atraminių konstrukcijų, vietomis pastebimi skilimai, cokolinėje dalyje tinko ištrupėjimai</a:t>
            </a:r>
            <a:r>
              <a:rPr lang="lt-LT" sz="1200" dirty="0" smtClean="0">
                <a:latin typeface="Asap"/>
              </a:rPr>
              <a:t>.</a:t>
            </a:r>
            <a:endParaRPr lang="lt-LT" dirty="0"/>
          </a:p>
        </p:txBody>
      </p:sp>
      <p:sp>
        <p:nvSpPr>
          <p:cNvPr id="3" name="Antrinis pavadinimas 2"/>
          <p:cNvSpPr>
            <a:spLocks noGrp="1"/>
          </p:cNvSpPr>
          <p:nvPr>
            <p:ph type="subTitle" idx="1"/>
          </p:nvPr>
        </p:nvSpPr>
        <p:spPr>
          <a:xfrm>
            <a:off x="323528" y="3717032"/>
            <a:ext cx="2088232" cy="1752600"/>
          </a:xfrm>
        </p:spPr>
        <p:txBody>
          <a:bodyPr>
            <a:normAutofit lnSpcReduction="10000"/>
          </a:bodyPr>
          <a:lstStyle/>
          <a:p>
            <a:pPr algn="l"/>
            <a:r>
              <a:rPr lang="lt-LT" sz="1200" b="1" dirty="0" smtClean="0">
                <a:solidFill>
                  <a:schemeClr val="tx1"/>
                </a:solidFill>
                <a:latin typeface="Asap"/>
              </a:rPr>
              <a:t>Rekomendacija:</a:t>
            </a:r>
          </a:p>
          <a:p>
            <a:pPr algn="l"/>
            <a:r>
              <a:rPr lang="lt-LT" sz="1200" dirty="0">
                <a:solidFill>
                  <a:schemeClr val="tx1"/>
                </a:solidFill>
                <a:latin typeface="Asap"/>
              </a:rPr>
              <a:t>r</a:t>
            </a:r>
            <a:r>
              <a:rPr lang="lt-LT" sz="1200" dirty="0" smtClean="0">
                <a:solidFill>
                  <a:schemeClr val="tx1"/>
                </a:solidFill>
                <a:latin typeface="Asap"/>
              </a:rPr>
              <a:t>eikalinga laiptų rekonstrukcija. Sienų skilimai, dėl ilgalaikio statinio susistovėjimo, galimai nesiplės, rekomenduojama užtaisyti tinko ar fasadinio glaisto mišiniu. </a:t>
            </a:r>
            <a:endParaRPr lang="lt-LT" sz="1200" dirty="0">
              <a:solidFill>
                <a:schemeClr val="tx1"/>
              </a:solidFill>
              <a:latin typeface="Asap"/>
            </a:endParaRPr>
          </a:p>
        </p:txBody>
      </p:sp>
      <p:pic>
        <p:nvPicPr>
          <p:cNvPr id="4" name="Paveikslėlis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96136" y="25290"/>
            <a:ext cx="3347864" cy="2323590"/>
          </a:xfrm>
          <a:prstGeom prst="rect">
            <a:avLst/>
          </a:prstGeom>
        </p:spPr>
      </p:pic>
      <p:pic>
        <p:nvPicPr>
          <p:cNvPr id="6" name="Paveikslėlis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3060812" y="-314435"/>
            <a:ext cx="2302298" cy="3024338"/>
          </a:xfrm>
          <a:prstGeom prst="rect">
            <a:avLst/>
          </a:prstGeom>
        </p:spPr>
      </p:pic>
      <p:pic>
        <p:nvPicPr>
          <p:cNvPr id="7" name="Paveikslėlis 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796136" y="2564903"/>
            <a:ext cx="3347863" cy="2780927"/>
          </a:xfrm>
          <a:prstGeom prst="rect">
            <a:avLst/>
          </a:prstGeom>
        </p:spPr>
      </p:pic>
      <p:pic>
        <p:nvPicPr>
          <p:cNvPr id="8" name="Paveikslėlis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2699791" y="2564904"/>
            <a:ext cx="3024339" cy="2780928"/>
          </a:xfrm>
          <a:prstGeom prst="rect">
            <a:avLst/>
          </a:prstGeom>
        </p:spPr>
      </p:pic>
    </p:spTree>
    <p:extLst>
      <p:ext uri="{BB962C8B-B14F-4D97-AF65-F5344CB8AC3E}">
        <p14:creationId xmlns:p14="http://schemas.microsoft.com/office/powerpoint/2010/main" val="1455587694"/>
      </p:ext>
    </p:extLst>
  </p:cSld>
  <p:clrMapOvr>
    <a:masterClrMapping/>
  </p:clrMapOvr>
</p:sld>
</file>

<file path=ppt/theme/theme1.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1230</TotalTime>
  <Words>565</Words>
  <Application>Microsoft Office PowerPoint</Application>
  <PresentationFormat>Demonstracija ekrane (4:3)</PresentationFormat>
  <Paragraphs>86</Paragraphs>
  <Slides>42</Slides>
  <Notes>2</Notes>
  <HiddenSlides>0</HiddenSlides>
  <MMClips>0</MMClips>
  <ScaleCrop>false</ScaleCrop>
  <HeadingPairs>
    <vt:vector size="4" baseType="variant">
      <vt:variant>
        <vt:lpstr>Tema</vt:lpstr>
      </vt:variant>
      <vt:variant>
        <vt:i4>1</vt:i4>
      </vt:variant>
      <vt:variant>
        <vt:lpstr>Skaidrių pavadinimai</vt:lpstr>
      </vt:variant>
      <vt:variant>
        <vt:i4>42</vt:i4>
      </vt:variant>
    </vt:vector>
  </HeadingPairs>
  <TitlesOfParts>
    <vt:vector size="43" baseType="lpstr">
      <vt:lpstr>Office tema</vt:lpstr>
      <vt:lpstr>Plungės miesto ir rajono kultūros įstaigų Pastatų Būklės Vertinimas</vt:lpstr>
      <vt:lpstr>Apžiūros metu vertinti 9 kultūros įstaigų pastatai</vt:lpstr>
      <vt:lpstr>Plungės r. sav. Žlibinų kultūros centras;  Žarėnų g. 46, Žlibinų k., Žlibinų sen., Plungės raj. </vt:lpstr>
      <vt:lpstr>Fasadas: Pastebimi žymūs fasadinių plytų ištrupėjimai ir skilimai.      Rekomendacija: reikalinga defektus ištaisyti, plytas išmūryti naujai, restauruoti. Esant galimybei apdirbti, apšiltinti fasadą, siekiant pagerinti statinio šilumines savybes ir išvengti drėgmės skverbimosi į vidaus patalpas</vt:lpstr>
      <vt:lpstr>Fasadas ir nuogrinda:  Vakarinėje statinio pusėje, kur planuojamos seniūnijos patalpos -  sienų skilimai, cokolio tinko ištrupėjimai, išsikraipiusi ir vietomis neįrengta nuogrinda, netvarkinga lietaus nuvedimo sistema.  Rekomendacija: Reikalingas fasado, lietaus nuvedimo sistemos kapitalinis remontas ir atstatyti nuogrindą.</vt:lpstr>
      <vt:lpstr>Vidaus patalpos: Fojė medinės grindys išsitrynusios, susidėvėjusios, dėl vaikščiojančių konstrukcijų įskilęs lango rėmas, kuris kosmetiškai pataisytas silikonu.   Rekomendacija: Reikalinga medines grindis šlifuoti ir perlakuoti, stebėti lango rėmo skilimą (jeigu atsiras didesnis defektas ar lietaus vanduo pateks į vidų, reikalinga pakeisti naujai).</vt:lpstr>
      <vt:lpstr>Vidaus patalpos: Statinio antrame aukšte, kur planuojama įrengti seniūnijos patalpas, pastebėta, kad lubose ir sienose tinko ištrupėjimai, išbrinkimai. Dėl iš lauko besiskverbiančios drėgmės, dideli pelėsių židiniai, grindys išsikraipiusios, neįrengta elektros instaliacija. Šiuo metu patalpos neeksploatuojamos.       Rekomendacija: reikalingas šių patalpų ir fasado kapitalinis remontas</vt:lpstr>
      <vt:lpstr>PowerPoint pristatymas</vt:lpstr>
      <vt:lpstr>Fasadas: Avarinio išėjimo laiptai: ištrupėję, įskilę, prasidėjusi betono erozija. Fasadinėse sienose, dėl vaikščiojančių atraminių konstrukcijų, vietomis pastebimi skilimai, cokolinėje dalyje tinko ištrupėjimai.</vt:lpstr>
      <vt:lpstr>Fasadas ir nuogrinda: nuogrinda  vietomis išsikraipiusi, pietinėje statinio pusėje buvo įrenginėjama, sutvarkyta. Lietaus nuvedimo sistema rekonstruota ir yra nuvesta į surinkimo  šulinius. Vietomis pastebimi sienų skilimai.        Rekomendacija: reikalinga sienų skilimus užtaisyti kosmetinių remontų metu, atstatyti išsikraipiusią nuogrindą.</vt:lpstr>
      <vt:lpstr>Vidaus patalpos: Koridoriaus lubose pastebėta atšokęs glaistas ir dažai. (dėl seniau per įlają prabėgusio lietaus vandens). Grindys, dėl sėdusio pamato, įskilusios, aštrios briaunos. Lango rėmo medinė konstrukcija dėl senumo supuvusi, sudulusi.    Rekomendacija: lubas reikalinga užglaistyti ir perdažyti, (nes šiuo metu įlaja jau suremontuota, lietaus vanduo tikėtina neprasiskverbs į vidaus patalpas). Betonines grindis nušlifuoti ir užtaisyti išlyginamuoju mišiniu. Esant galimybei atlikti išskirtinės formos lango rekonstrukciją.  </vt:lpstr>
      <vt:lpstr>Vidaus patalpos: aktų salėje medinių grindų danga, dėl didelės eksploatacijos, išsitrynusi, atsilupinėję dažai. Šviestuvai išlikę kaitriniai, kurie morališkai pasenę, skleidžia mažiau šviesos ir vartoja daugiau elektros energijos sąnaudų. Šokių salėje, kurioje vyksta repeticijos, grindys nusėdusios.    Rekomendacija: reikalinga šlifuoti ir lakuoti medines grindis, arba pakeisti į kitą dangą, kuri būtų atsparesnė trinčiai. Pakeisti šviestuvus. Šokių salėje, esant galimybei, numatyti grindų kapitalinį remontą.  </vt:lpstr>
      <vt:lpstr>Plungės r. sav. Šateikių kultūros centras;  Žemaitės g. 14 Šateikių k., Šateikių sen., Plungės raj. </vt:lpstr>
      <vt:lpstr>Fasadas, stogas, nuogrinda: fasadinio tinko ištrupėjimas ir atšokęs cokolio profilis. Bet rimtų defektų nepastebėta – fasadas, nuogrinda ir stogas tvarkingi.         Rekomendacija: Užtaisyti pažeistą dekoratyvinio tinko vietą.</vt:lpstr>
      <vt:lpstr>Vidaus patalpos: Vienoje patalpoje pastebėtos subėgusios „Amstrong“ tipo pakabinamos lubos. Vanduo galimai pateko iš vamzdžių dėl susidariusio kondensato. Duryse išlūžusios rankenos, kurios galimai buvo nekokybiškos, nepraktiškos.          Rekomendacija: Atnaujinti subėgusias pakabinamas lubas, tiksliau nustatyti vandens patekimo ant lubų vietą ir pakeisti išlūžusias rankenas. </vt:lpstr>
      <vt:lpstr>PowerPoint pristatymas</vt:lpstr>
      <vt:lpstr>Fasadas: Fasadinėje dalyje rimtų defektų nepastebėta, išskyrus, fasadinės plytos, dėl šalia esančių medžių, pažaliavusios. Dėl krentančių lapų lietaus nuvedimo sistemos lietvamzdžiai ir latakai nuolatos užsikemša.              Rekomendacija: Fasadines sendintas plytas nuplauti, lietaus nuvedimo sistemą kasmet išvalyti.</vt:lpstr>
      <vt:lpstr>Stogas: Stoginė skardinė danga vietomis praleidžia lietaus vandenį. Pastebimos vandens nubėgimo žymės, sudrėkusi, pradėjusi pūti stogo medinė konstrukcija, apipeliję palipimo laiptai.        Rekomendacija: reikalinga tiksliai nustatyti stoginės skardos defekto vietą, (galimai praleidžia vandenį per sujungimo siūles), atlikti remontą.</vt:lpstr>
      <vt:lpstr>Vidaus patalpos: Pastebėti tik smulkūs defektai: įskilusi grindinė plytelė, įtrūkęs sienų apdailinis tinkas ar glaistas.              Rekomendacija: užtaisyti defektus kosmetinių remontų metu. </vt:lpstr>
      <vt:lpstr>PowerPoint pristatymas</vt:lpstr>
      <vt:lpstr>Fasadas: Vietomis pastebimi dekoratyvinio tinko ištrupėjimai – balkonas, laikančiosios kolonos. Laiptų plytelės įskilusios ir slidžios, pašalus aplinkiniams asmenims ir lankytojams galima traumų tikimybė.       Rekomendacija: pažeistas dekoratyvinio tinko vietas užtaisyti, spręsti dėl laiptų plytelių – klijuoti anti slydimo juostas, ar pakeisti į plyteles su šiurkštesniu paviršiumi, įskilusias plyteles perklijuoti.  </vt:lpstr>
      <vt:lpstr>Vidaus patalpos: Esminių defektų nepastebėta, tik smulkūs: balkone prie įlajos įskilusi plytelė, rūsio patalpose sienų apdailos įtrūkimai.       Rekomendacija: Užtaisyti smulkius defektus kosmetinių remonto metu.</vt:lpstr>
      <vt:lpstr>PowerPoint pristatymas</vt:lpstr>
      <vt:lpstr>Apžiūrėjus Plungės turizmo ir informacijos centro pastatą, esminių defektų nenustatyta</vt:lpstr>
      <vt:lpstr>PowerPoint pristatymas</vt:lpstr>
      <vt:lpstr>Fasadas: daugelyje vietų pastebima tinko atšokimai gabalais ir ištrupėjimai.           Rekomendacija: reikalinga užtaisyti pažeistas vietas, numatyti restauraciją.</vt:lpstr>
      <vt:lpstr>Fasadas: daugelyje vietų pastebima tinko atšokimai gabalais ir ištrupėjimai. Vakarinėje statinio pusėje - žymūs sienų ir apdailinių kolonų skilimai.             Rekomendacija: pastatas paveldosaugos, reikalinga restauracija.</vt:lpstr>
      <vt:lpstr>Vidaus patalpos: Pusrūsio patalpose apatinėse sienų dalyse kaupiasi drėgmė, daugelyje vietų atšokę glaistas su dažais. Tikėtina vanduo patenka per pamatą, dėl neįrengto drenažo.              Rekomendacija: Reikalinga įrengti drenažą, užtaisyti pažeistas vietas.</vt:lpstr>
      <vt:lpstr>Vidaus patalpos: glaisto su dažais aptrupėjimai                Rekomendacija: pažeistas vietas užtaisyti kosmetinių remontų metu</vt:lpstr>
      <vt:lpstr>Stogas: skardinė stoginė danga lietaus vandens nepraleidžia, vietomis pastebėta atraminių sienelių ir kolonų įskilimai.          Rekomendacija: Reikalinga tinko įtrūkimus užtaisyti.</vt:lpstr>
      <vt:lpstr>Plungės dvaro sodybos oficinos: statinių techninė būklė bloga: cokolis ir fasadas ištrupėję, deformuoti, stogo danga praleidžia vandenį.        Rekomendacija: reikalinga spręsti dėl statinių rekonstrukcijos</vt:lpstr>
      <vt:lpstr>PowerPoint pristatymas</vt:lpstr>
      <vt:lpstr>Fasadas, nuogrinda: didžiojoje statinio dalyje lietvamzdžiai netvarkingi, sulankstyti. Nuogrinda vietomis išsikraipiusi. Cokolis ir fasado plytos vietomis ištrupėjusios, kitur dėl netvarkingų pakalimų permirkusios. </vt:lpstr>
      <vt:lpstr>Fasadas: rytinėje statinio pusėje pastebėta avarinė situacija- griūvanti stogo atraminė sienelė. (krentančios plytos gali sužaloti praeinančius asmenis). Kitur išsikraipiusi nuogrinda, netvarkinga lietaus nuvedimo sistema.     Rekomendacija: reikalinga: skubiai imtis priemonių avarinės būklės šalinimui.  Numatyti fasado, cokolio ir nuogrindos renovaciją, siekiant pagerinti statinio šilumines savybes ir efektyvumą.</vt:lpstr>
      <vt:lpstr>Vidaus patalpos: aktų salėje iš stogo lietaus vandens prabėgimai: permirkusios sienos, pradėjusi pūti stogo medinė konstrukcija, pelėsių židiniai.    Rekomendacija: Reikalinga stoginės dangos remontas. </vt:lpstr>
      <vt:lpstr>Vidaus patalpos: vietomis sienų skilimai. Rūsio patalpos užlietos vandeniu. Vanduo tikėtina kaupiasi iš grunto ir pamato.          Rekomendacija: reikalinga įrengti drenažą, surinkti lietaus ir grunto vandenį. </vt:lpstr>
      <vt:lpstr>PowerPoint pristatymas</vt:lpstr>
      <vt:lpstr>Fasadas: Fasadinės  plokštės išsikraipiusios, ištrūkusios iš tvirtinimo varžtų, vietomis išlūžusios (kitur pritvirtintos su papildomais varžtais).            Rekomendacija: pažeistas fasadines plokštes reikalinga pakeisti naujai, pritaikant spalvą.</vt:lpstr>
      <vt:lpstr>Fasadas: Vietomis ištrupėjęs dekoratyvinis tinkas, išsikraipiusi nuogrinda.              Rekomendacija: Pažeistas tinko vietas užtaisyti, atstatyti nuogrindą.</vt:lpstr>
      <vt:lpstr>Vidaus patalpos: pastebėta, kad  vienoje vietoje „Amstrong“ tipo pakabinamos lubos subėgusios, galimai vanduo patenka pro nesandarią stogo dangą ar iš ventiliacijos vamzdžių dėl išsiskyrusio kondensato. Bendrai apibendrinus, kultūros centro patalpos tvarkingos.   Rekomendacija: tiksliai nustatyti vandens pratekėjimo vietą, užsandarinti ir pakeisti pažeistas pakabinamų lubų plokštes.</vt:lpstr>
      <vt:lpstr>Stogas: apžiūrėjus stogo bituminę dangą, defektų ar įplyšimų nepastebėta</vt:lpstr>
      <vt:lpstr>Apibendrinimas</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Plungės miesto ir rajono kultūros įstaigų Pastatų Būklės Vertinimas</dc:title>
  <dc:creator>Marius Birškys</dc:creator>
  <cp:lastModifiedBy>Marius Birškys</cp:lastModifiedBy>
  <cp:revision>72</cp:revision>
  <dcterms:created xsi:type="dcterms:W3CDTF">2024-09-12T10:55:28Z</dcterms:created>
  <dcterms:modified xsi:type="dcterms:W3CDTF">2024-11-05T09:33:12Z</dcterms:modified>
</cp:coreProperties>
</file>